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53"/>
  </p:notesMasterIdLst>
  <p:sldIdLst>
    <p:sldId id="322" r:id="rId3"/>
    <p:sldId id="257" r:id="rId4"/>
    <p:sldId id="259" r:id="rId5"/>
    <p:sldId id="261" r:id="rId6"/>
    <p:sldId id="262" r:id="rId7"/>
    <p:sldId id="263" r:id="rId8"/>
    <p:sldId id="265" r:id="rId9"/>
    <p:sldId id="267" r:id="rId10"/>
    <p:sldId id="268" r:id="rId11"/>
    <p:sldId id="323" r:id="rId12"/>
    <p:sldId id="269" r:id="rId13"/>
    <p:sldId id="273" r:id="rId14"/>
    <p:sldId id="278" r:id="rId15"/>
    <p:sldId id="274" r:id="rId16"/>
    <p:sldId id="276" r:id="rId17"/>
    <p:sldId id="277" r:id="rId18"/>
    <p:sldId id="324" r:id="rId19"/>
    <p:sldId id="325" r:id="rId20"/>
    <p:sldId id="351" r:id="rId21"/>
    <p:sldId id="281" r:id="rId22"/>
    <p:sldId id="314" r:id="rId23"/>
    <p:sldId id="285" r:id="rId24"/>
    <p:sldId id="286" r:id="rId25"/>
    <p:sldId id="326" r:id="rId26"/>
    <p:sldId id="327" r:id="rId27"/>
    <p:sldId id="328" r:id="rId28"/>
    <p:sldId id="329" r:id="rId29"/>
    <p:sldId id="293" r:id="rId30"/>
    <p:sldId id="330" r:id="rId31"/>
    <p:sldId id="296" r:id="rId32"/>
    <p:sldId id="331" r:id="rId33"/>
    <p:sldId id="332" r:id="rId34"/>
    <p:sldId id="333" r:id="rId35"/>
    <p:sldId id="301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7" r:id="rId49"/>
    <p:sldId id="348" r:id="rId50"/>
    <p:sldId id="349" r:id="rId51"/>
    <p:sldId id="350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2E32"/>
    <a:srgbClr val="00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8" autoAdjust="0"/>
    <p:restoredTop sz="94624" autoAdjust="0"/>
  </p:normalViewPr>
  <p:slideViewPr>
    <p:cSldViewPr>
      <p:cViewPr varScale="1">
        <p:scale>
          <a:sx n="84" d="100"/>
          <a:sy n="84" d="100"/>
        </p:scale>
        <p:origin x="181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9516199-CE10-3045-AB26-97E7E27D2A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531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273CB69-6A02-714B-8852-3282EFACB9FA}" type="slidenum">
              <a:rPr lang="en-US"/>
              <a:pPr/>
              <a:t>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9318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451DD5B-B2ED-5C4F-933A-9ACC541E760C}" type="slidenum">
              <a:rPr lang="en-US"/>
              <a:pPr/>
              <a:t>12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208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B005556-E087-5947-B4C6-3F53C45F3166}" type="slidenum">
              <a:rPr lang="en-US"/>
              <a:pPr/>
              <a:t>13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47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F586488-61D7-BE4D-A598-94B2B4F02002}" type="slidenum">
              <a:rPr lang="en-US"/>
              <a:pPr/>
              <a:t>14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5564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4D0D2CF-4214-AD49-9749-9E9319B6B094}" type="slidenum">
              <a:rPr lang="en-US"/>
              <a:pPr/>
              <a:t>15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627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B81393-E93E-CF4A-8F24-6616013565C9}" type="slidenum">
              <a:rPr lang="en-US"/>
              <a:pPr/>
              <a:t>16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137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414D5EE-87CF-5142-BA5E-3D3ADBF644E9}" type="slidenum">
              <a:rPr lang="en-US"/>
              <a:pPr/>
              <a:t>20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4355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B51D8F8-FFC1-6847-B958-C1B3851C1C9C}" type="slidenum">
              <a:rPr lang="en-US"/>
              <a:pPr/>
              <a:t>21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1834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94403F1-2989-624F-9657-8CF3B8987182}" type="slidenum">
              <a:rPr lang="en-US"/>
              <a:pPr/>
              <a:t>22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8175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0FA5F9A-F216-154F-8AEE-8DB8D1577E3C}" type="slidenum">
              <a:rPr lang="en-US"/>
              <a:pPr/>
              <a:t>23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1280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311E609-76ED-0D45-A4CE-0036EACF059C}" type="slidenum">
              <a:rPr lang="en-US"/>
              <a:pPr/>
              <a:t>28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702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107BF0A-042A-074D-9329-D0BD6834E2F8}" type="slidenum">
              <a:rPr lang="en-US"/>
              <a:pPr/>
              <a:t>3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5103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1A397C4-478C-8748-8E20-DE8308BB8E60}" type="slidenum">
              <a:rPr lang="en-US"/>
              <a:pPr/>
              <a:t>30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3078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8D05A4E-9C25-AC49-8086-7A45F27C403A}" type="slidenum">
              <a:rPr lang="en-US"/>
              <a:pPr/>
              <a:t>34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90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6F50ADD-EBBD-2747-907C-50D42194B854}" type="slidenum">
              <a:rPr lang="en-US"/>
              <a:pPr/>
              <a:t>4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7458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3BCDD96-F8E5-1E48-8F5F-D49E9A37A7E6}" type="slidenum">
              <a:rPr lang="en-US"/>
              <a:pPr/>
              <a:t>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1872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6D077D7-05FB-6046-8586-790D4F6D0787}" type="slidenum">
              <a:rPr lang="en-US"/>
              <a:pPr/>
              <a:t>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573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D6A5F42-E333-764B-8D6E-A92ADAF88535}" type="slidenum">
              <a:rPr lang="en-US"/>
              <a:pPr/>
              <a:t>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8611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A8D1174-3CC5-DF49-8787-5E27BE7ECC1C}" type="slidenum">
              <a:rPr lang="en-US"/>
              <a:pPr/>
              <a:t>8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026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580ABB7-D9FC-1A4C-A901-3D50490F6F1A}" type="slidenum">
              <a:rPr lang="en-US"/>
              <a:pPr/>
              <a:t>9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183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0F8EC63-4796-2D43-A310-1885AE6D86D9}" type="slidenum">
              <a:rPr lang="en-US"/>
              <a:pPr/>
              <a:t>11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3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49919A-A5B5-2E4D-B3B2-B28CAACF70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285A39-2B2F-1849-8B12-7B52421BDD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94EDB4-3D0F-CD40-B564-A16FFE7C6E0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079998-D466-0842-A917-0DCFB54A1F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04999F-DB22-8643-AF80-9741521971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9850A6-70DB-D94C-A3C4-88405113D7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1347EF-A995-FB44-AD47-924EEF44BA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84EA7D-9613-4740-A50F-3DD089C587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7742449-E34B-4E42-BEDE-B3C3A54210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312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ED89AD-AAAA-CA44-84B6-ACC341871B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508DE0-3698-974A-93DB-ABD8E70390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E997CC-F8CF-5C4D-B8BA-675A5C171E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AFDC64-EEFE-9E49-9EFC-2B9FB4DD3E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E4E2B9-DE1B-314A-ACDF-95B5620566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1E7AE6-5D4A-CA40-BD95-4691CC3158D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51EBBA-06DC-0649-A503-90672AF1F1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B2B33E-AA52-3041-8EF6-A282D61F01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BFDE6-18E5-9647-A019-E688DEA69B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74297C-CCD4-C742-AFDA-1B24202838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CBDB5A-E717-8545-83FF-1C52A03571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06DA34-3093-A744-9174-8F6570E12F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E62C6C-8CD4-8843-B154-1C1E904FC9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AFA4A3-A467-DD45-BB44-4EB60AEF0A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4B4E7B-D884-0C4D-8A04-668507454E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F5143-A62B-8440-8829-5EBA10A258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5FCF9C-CB95-1742-AC7A-F9CE390422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83C185-345E-4048-A06B-17B268B2E6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7B3807-BF8F-1749-B96A-8C2781F734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8995F56-E5A3-E54B-A2EB-8A3C22F3A95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" name="Group 13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1" name="Picture 14" descr="Triangle--Gray"/>
            <p:cNvPicPr>
              <a:picLocks noChangeArrowheads="1"/>
            </p:cNvPicPr>
            <p:nvPr userDrawn="1"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2" name="Rectangle 15"/>
            <p:cNvSpPr>
              <a:spLocks noChangeArrowheads="1"/>
            </p:cNvSpPr>
            <p:nvPr userDrawn="1"/>
          </p:nvSpPr>
          <p:spPr bwMode="auto">
            <a:xfrm>
              <a:off x="5160" y="3686"/>
              <a:ext cx="377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latin typeface="Times New Roman" charset="0"/>
                </a:rPr>
                <a:t>Acids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and</a:t>
              </a:r>
            </a:p>
            <a:p>
              <a:pPr algn="ctr"/>
              <a:r>
                <a:rPr lang="en-US" sz="1400">
                  <a:latin typeface="Times New Roman" charset="0"/>
                </a:rPr>
                <a:t>Bases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77" r:id="rId17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BC200D5-C295-004A-A430-602145DC42E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jpeg"/><Relationship Id="rId4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419600" y="2514600"/>
            <a:ext cx="4724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3400" b="1"/>
              <a:t>Chapter 16</a:t>
            </a:r>
            <a:br>
              <a:rPr lang="en-US" sz="3400" b="1"/>
            </a:br>
            <a:r>
              <a:rPr lang="en-US" sz="3400" b="1"/>
              <a:t/>
            </a:r>
            <a:br>
              <a:rPr lang="en-US" sz="3400" b="1"/>
            </a:br>
            <a:r>
              <a:rPr lang="en-US" sz="3400" b="1"/>
              <a:t>Acid–Base </a:t>
            </a:r>
            <a:br>
              <a:rPr lang="en-US" sz="3400" b="1"/>
            </a:br>
            <a:r>
              <a:rPr lang="en-US" sz="3400" b="1"/>
              <a:t>Equilibria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800">
                <a:solidFill>
                  <a:srgbClr val="000000"/>
                </a:solidFill>
                <a:ea typeface="Arial" charset="0"/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000">
                <a:solidFill>
                  <a:srgbClr val="73738C"/>
                </a:solidFill>
              </a:rPr>
              <a:t>© 20</a:t>
            </a:r>
            <a:r>
              <a:rPr lang="en-US" altLang="zh-TW" sz="1000">
                <a:solidFill>
                  <a:srgbClr val="73738C"/>
                </a:solidFill>
                <a:ea typeface="新細明體" charset="-120"/>
                <a:cs typeface="新細明體" charset="-120"/>
              </a:rPr>
              <a:t>15</a:t>
            </a:r>
            <a:r>
              <a:rPr lang="en-US" sz="1000">
                <a:solidFill>
                  <a:srgbClr val="73738C"/>
                </a:solidFill>
              </a:rPr>
              <a:t> Pearson Education, Inc.</a:t>
            </a:r>
            <a:endParaRPr lang="en-US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447800"/>
          </a:xfrm>
        </p:spPr>
        <p:txBody>
          <a:bodyPr/>
          <a:lstStyle/>
          <a:p>
            <a:r>
              <a:rPr lang="en-US"/>
              <a:t>Aqueous Solutions Can Be Acidic, Basic, or Neutral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7772400" cy="2057400"/>
          </a:xfrm>
        </p:spPr>
        <p:txBody>
          <a:bodyPr/>
          <a:lstStyle/>
          <a:p>
            <a:r>
              <a:rPr lang="en-US"/>
              <a:t>If a solution is neutral, [H</a:t>
            </a:r>
            <a:r>
              <a:rPr lang="en-US" baseline="30000" smtClean="0"/>
              <a:t>+</a:t>
            </a:r>
            <a:r>
              <a:rPr lang="en-US" smtClean="0"/>
              <a:t>] = </a:t>
            </a:r>
            <a:r>
              <a:rPr lang="en-US"/>
              <a:t>[OH</a:t>
            </a:r>
            <a:r>
              <a:rPr lang="en-US" baseline="40000"/>
              <a:t>–</a:t>
            </a:r>
            <a:r>
              <a:rPr lang="en-US"/>
              <a:t>].</a:t>
            </a:r>
          </a:p>
          <a:p>
            <a:r>
              <a:rPr lang="en-US"/>
              <a:t>If a solution is acidic, [H</a:t>
            </a:r>
            <a:r>
              <a:rPr lang="en-US" baseline="30000"/>
              <a:t>+</a:t>
            </a:r>
            <a:r>
              <a:rPr lang="en-US"/>
              <a:t>] </a:t>
            </a:r>
            <a:r>
              <a:rPr lang="en-US" smtClean="0"/>
              <a:t>&gt; [</a:t>
            </a:r>
            <a:r>
              <a:rPr lang="en-US"/>
              <a:t>OH</a:t>
            </a:r>
            <a:r>
              <a:rPr lang="en-US" baseline="40000"/>
              <a:t>–</a:t>
            </a:r>
            <a:r>
              <a:rPr lang="en-US"/>
              <a:t>].</a:t>
            </a:r>
          </a:p>
          <a:p>
            <a:r>
              <a:rPr lang="en-US"/>
              <a:t>If a solution is basic, [H</a:t>
            </a:r>
            <a:r>
              <a:rPr lang="en-US" baseline="30000" smtClean="0"/>
              <a:t>+</a:t>
            </a:r>
            <a:r>
              <a:rPr lang="en-US" smtClean="0"/>
              <a:t>] &lt; </a:t>
            </a:r>
            <a:r>
              <a:rPr lang="en-US"/>
              <a:t>[OH</a:t>
            </a:r>
            <a:r>
              <a:rPr lang="en-US" baseline="40000"/>
              <a:t>–</a:t>
            </a:r>
            <a:r>
              <a:rPr lang="en-US"/>
              <a:t>].</a:t>
            </a:r>
          </a:p>
        </p:txBody>
      </p:sp>
      <p:pic>
        <p:nvPicPr>
          <p:cNvPr id="5" name="Picture 4" descr="16_05_Figure.jpg"/>
          <p:cNvPicPr>
            <a:picLocks noChangeAspect="1"/>
          </p:cNvPicPr>
          <p:nvPr/>
        </p:nvPicPr>
        <p:blipFill>
          <a:blip r:embed="rId2"/>
          <a:srcRect b="5036"/>
          <a:stretch>
            <a:fillRect/>
          </a:stretch>
        </p:blipFill>
        <p:spPr>
          <a:xfrm>
            <a:off x="838200" y="3733800"/>
            <a:ext cx="6869545" cy="2590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pPr eaLnBrk="1" hangingPunct="1"/>
            <a:r>
              <a:rPr lang="en-US"/>
              <a:t>pH</a:t>
            </a:r>
          </a:p>
        </p:txBody>
      </p:sp>
      <p:pic>
        <p:nvPicPr>
          <p:cNvPr id="5" name="Picture 4" descr="16_0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209947" y="1371600"/>
            <a:ext cx="4763857" cy="3810000"/>
          </a:xfrm>
          <a:prstGeom prst="rect">
            <a:avLst/>
          </a:prstGeom>
        </p:spPr>
      </p:pic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4953000" cy="4800600"/>
          </a:xfrm>
        </p:spPr>
        <p:txBody>
          <a:bodyPr/>
          <a:lstStyle/>
          <a:p>
            <a:pPr eaLnBrk="1" hangingPunct="1"/>
            <a:r>
              <a:rPr lang="en-US" dirty="0"/>
              <a:t>pH is a method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reporting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hydrogen ion </a:t>
            </a:r>
            <a:r>
              <a:rPr lang="en-US" dirty="0"/>
              <a:t>concentration.</a:t>
            </a:r>
          </a:p>
          <a:p>
            <a:pPr eaLnBrk="1" hangingPunct="1"/>
            <a:r>
              <a:rPr lang="en-US" dirty="0"/>
              <a:t>pH = </a:t>
            </a:r>
            <a:r>
              <a:rPr lang="en-US" dirty="0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 dirty="0" err="1"/>
              <a:t>log[H</a:t>
            </a:r>
            <a:r>
              <a:rPr lang="en-US" baseline="30000" dirty="0"/>
              <a:t>+</a:t>
            </a:r>
            <a:r>
              <a:rPr lang="en-US" dirty="0"/>
              <a:t>]</a:t>
            </a:r>
          </a:p>
          <a:p>
            <a:pPr eaLnBrk="1" hangingPunct="1"/>
            <a:r>
              <a:rPr lang="en-US" dirty="0"/>
              <a:t>Neutral pH</a:t>
            </a:r>
            <a:r>
              <a:rPr lang="en-US" dirty="0" smtClean="0"/>
              <a:t> is </a:t>
            </a:r>
            <a:r>
              <a:rPr lang="en-US" dirty="0"/>
              <a:t>7.00.</a:t>
            </a:r>
          </a:p>
          <a:p>
            <a:pPr eaLnBrk="1" hangingPunct="1"/>
            <a:r>
              <a:rPr lang="en-US" dirty="0"/>
              <a:t>Acidic pH is</a:t>
            </a:r>
            <a:r>
              <a:rPr lang="en-US" dirty="0" smtClean="0"/>
              <a:t> below </a:t>
            </a:r>
            <a:r>
              <a:rPr lang="en-US" dirty="0"/>
              <a:t>7.00.</a:t>
            </a:r>
          </a:p>
          <a:p>
            <a:pPr eaLnBrk="1" hangingPunct="1"/>
            <a:r>
              <a:rPr lang="en-US" dirty="0"/>
              <a:t>Basic pH is above 7.00.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Other “p” Scales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The “p” in pH tells us to take the –log of a quantity (in this case, hydrogen ions).</a:t>
            </a:r>
          </a:p>
          <a:p>
            <a:pPr eaLnBrk="1" hangingPunct="1"/>
            <a:r>
              <a:rPr lang="en-US"/>
              <a:t>Some other “p” systems are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/>
              <a:t>pOH: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log[OH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/>
              <a:t>]</a:t>
            </a:r>
          </a:p>
          <a:p>
            <a:pPr lvl="1" eaLnBrk="1" hangingPunct="1">
              <a:buFont typeface="Wingdings" charset="2"/>
              <a:buChar char="Ø"/>
            </a:pPr>
            <a:r>
              <a:rPr lang="en-US"/>
              <a:t>p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: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log </a:t>
            </a:r>
            <a:r>
              <a:rPr lang="en-US" i="1"/>
              <a:t>K</a:t>
            </a:r>
            <a:r>
              <a:rPr lang="en-US" i="1" baseline="-25000"/>
              <a:t>w</a:t>
            </a:r>
            <a:endParaRPr lang="en-US" i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Relating pH and pOH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924800" cy="4114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Because</a:t>
            </a:r>
          </a:p>
          <a:p>
            <a:pPr marL="0" indent="0" algn="ctr" eaLnBrk="1" hangingPunct="1">
              <a:buFontTx/>
              <a:buNone/>
            </a:pPr>
            <a:r>
              <a:rPr lang="en-US"/>
              <a:t>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][OH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/>
              <a:t>] = 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 = 1.0 </a:t>
            </a:r>
            <a:r>
              <a:rPr lang="en-US">
                <a:sym typeface="Symbol" charset="2"/>
              </a:rPr>
              <a:t> 10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baseline="30000">
                <a:sym typeface="Symbol" charset="2"/>
              </a:rPr>
              <a:t>14</a:t>
            </a:r>
            <a:endParaRPr lang="en-US">
              <a:sym typeface="Symbol" charset="2"/>
            </a:endParaRPr>
          </a:p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n-US"/>
              <a:t>we can take the –log of the equation</a:t>
            </a:r>
          </a:p>
          <a:p>
            <a:pPr marL="0" indent="0" algn="ctr" eaLnBrk="1" hangingPunct="1">
              <a:lnSpc>
                <a:spcPct val="120000"/>
              </a:lnSpc>
              <a:buFontTx/>
              <a:buNone/>
            </a:pPr>
            <a:r>
              <a:rPr lang="en-US"/>
              <a:t>–log[H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 +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log[OH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/>
              <a:t>] = </a:t>
            </a:r>
            <a:r>
              <a:rPr lang="en-US">
                <a:ea typeface="Arial" charset="0"/>
                <a:cs typeface="Arial" charset="0"/>
                <a:sym typeface="Symbol" charset="2"/>
              </a:rPr>
              <a:t>–</a:t>
            </a:r>
            <a:r>
              <a:rPr lang="en-US"/>
              <a:t>log 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 = 14.00</a:t>
            </a:r>
          </a:p>
          <a:p>
            <a:pPr marL="0" indent="0" eaLnBrk="1" hangingPunct="1">
              <a:lnSpc>
                <a:spcPct val="130000"/>
              </a:lnSpc>
              <a:buFontTx/>
              <a:buNone/>
            </a:pPr>
            <a:r>
              <a:rPr lang="en-US"/>
              <a:t>which results in</a:t>
            </a:r>
          </a:p>
          <a:p>
            <a:pPr marL="0" indent="0" algn="ctr" eaLnBrk="1" hangingPunct="1">
              <a:buFontTx/>
              <a:buNone/>
            </a:pPr>
            <a:r>
              <a:rPr lang="en-US"/>
              <a:t>pH + pOH = p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 = 14.00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Do We Measure pH?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382713"/>
            <a:ext cx="6858000" cy="3482975"/>
          </a:xfrm>
        </p:spPr>
        <p:txBody>
          <a:bodyPr/>
          <a:lstStyle/>
          <a:p>
            <a:pPr eaLnBrk="1" hangingPunct="1"/>
            <a:r>
              <a:rPr lang="en-US" sz="2800" dirty="0"/>
              <a:t>Indicators, including litmus paper, are used for less accurate measurements; an indicator is one color in its acid form and another color in its basic form.</a:t>
            </a:r>
          </a:p>
          <a:p>
            <a:pPr eaLnBrk="1" hangingPunct="1"/>
            <a:r>
              <a:rPr lang="en-US" sz="2800" dirty="0"/>
              <a:t>pH meters are used for accurate measurement of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pH</a:t>
            </a:r>
            <a:r>
              <a:rPr lang="en-US" sz="2800" dirty="0"/>
              <a:t>; electrodes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indicate </a:t>
            </a:r>
            <a:r>
              <a:rPr lang="en-US" sz="2800" dirty="0"/>
              <a:t>small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changes </a:t>
            </a:r>
            <a:r>
              <a:rPr lang="en-US" sz="2800" dirty="0"/>
              <a:t>in voltage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to </a:t>
            </a:r>
            <a:r>
              <a:rPr lang="en-US" sz="2800" dirty="0"/>
              <a:t>detect pH.</a:t>
            </a:r>
          </a:p>
        </p:txBody>
      </p:sp>
      <p:pic>
        <p:nvPicPr>
          <p:cNvPr id="6" name="Picture 5" descr="16_09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7543800" y="1143000"/>
            <a:ext cx="1361754" cy="4478893"/>
          </a:xfrm>
          <a:prstGeom prst="rect">
            <a:avLst/>
          </a:prstGeom>
        </p:spPr>
      </p:pic>
      <p:pic>
        <p:nvPicPr>
          <p:cNvPr id="7" name="Picture 6" descr="16_07_Figur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542" y="3733800"/>
            <a:ext cx="3391858" cy="275843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Acids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0772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You will recall that the seven strong acids </a:t>
            </a:r>
            <a:br>
              <a:rPr lang="en-US" sz="2800" dirty="0"/>
            </a:br>
            <a:r>
              <a:rPr lang="en-US" sz="2800" dirty="0"/>
              <a:t>are </a:t>
            </a:r>
            <a:r>
              <a:rPr lang="en-US" sz="2800" dirty="0" err="1"/>
              <a:t>HCl</a:t>
            </a:r>
            <a:r>
              <a:rPr lang="en-US" sz="2800" dirty="0"/>
              <a:t>, </a:t>
            </a:r>
            <a:r>
              <a:rPr lang="en-US" sz="2800" dirty="0" err="1"/>
              <a:t>HBr</a:t>
            </a:r>
            <a:r>
              <a:rPr lang="en-US" sz="2800" dirty="0"/>
              <a:t>, HI, HNO</a:t>
            </a:r>
            <a:r>
              <a:rPr lang="en-US" sz="2800" baseline="-25000" dirty="0"/>
              <a:t>3</a:t>
            </a:r>
            <a:r>
              <a:rPr lang="en-US" sz="2800" dirty="0"/>
              <a:t>, H</a:t>
            </a:r>
            <a:r>
              <a:rPr lang="en-US" sz="2800" baseline="-25000" dirty="0"/>
              <a:t>2</a:t>
            </a:r>
            <a:r>
              <a:rPr lang="en-US" sz="2800" dirty="0"/>
              <a:t>SO</a:t>
            </a:r>
            <a:r>
              <a:rPr lang="en-US" sz="2800" baseline="-25000" dirty="0"/>
              <a:t>4</a:t>
            </a:r>
            <a:r>
              <a:rPr lang="en-US" sz="2800" dirty="0"/>
              <a:t>, HClO</a:t>
            </a:r>
            <a:r>
              <a:rPr lang="en-US" sz="2800" baseline="-25000" dirty="0"/>
              <a:t>3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and HClO</a:t>
            </a:r>
            <a:r>
              <a:rPr lang="en-US" sz="2800" baseline="-25000" dirty="0"/>
              <a:t>4</a:t>
            </a:r>
            <a:r>
              <a:rPr lang="en-US" sz="28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These are, by definition, strong electrolytes and exist totally as ions in aqueous solution; e.g.,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/>
              <a:t>		HA  +  H</a:t>
            </a:r>
            <a:r>
              <a:rPr lang="en-US" sz="2800" baseline="-25000" dirty="0"/>
              <a:t>2</a:t>
            </a:r>
            <a:r>
              <a:rPr lang="en-US" sz="2800" dirty="0"/>
              <a:t>O  </a:t>
            </a:r>
            <a:r>
              <a:rPr lang="en-US" sz="2800" dirty="0">
                <a:ea typeface="Arial" charset="0"/>
                <a:cs typeface="Arial" charset="0"/>
              </a:rPr>
              <a:t>→  H</a:t>
            </a:r>
            <a:r>
              <a:rPr lang="en-US" sz="2800" baseline="-25000" dirty="0">
                <a:ea typeface="Arial" charset="0"/>
                <a:cs typeface="Arial" charset="0"/>
              </a:rPr>
              <a:t>3</a:t>
            </a:r>
            <a:r>
              <a:rPr lang="en-US" sz="2800" dirty="0">
                <a:ea typeface="Arial" charset="0"/>
                <a:cs typeface="Arial" charset="0"/>
              </a:rPr>
              <a:t>O</a:t>
            </a:r>
            <a:r>
              <a:rPr lang="en-US" sz="2800" baseline="30000" dirty="0">
                <a:ea typeface="Arial" charset="0"/>
                <a:cs typeface="Arial" charset="0"/>
              </a:rPr>
              <a:t>+</a:t>
            </a:r>
            <a:r>
              <a:rPr lang="en-US" sz="2800" dirty="0">
                <a:ea typeface="Arial" charset="0"/>
                <a:cs typeface="Arial" charset="0"/>
              </a:rPr>
              <a:t>  +  A</a:t>
            </a:r>
            <a:r>
              <a:rPr lang="en-US" sz="2800" baseline="40000" dirty="0">
                <a:ea typeface="Arial" charset="0"/>
                <a:cs typeface="Arial" charset="0"/>
              </a:rPr>
              <a:t>–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So, for the </a:t>
            </a:r>
            <a:r>
              <a:rPr lang="en-US" sz="2800" dirty="0" err="1"/>
              <a:t>monoprotic</a:t>
            </a:r>
            <a:r>
              <a:rPr lang="en-US" sz="2800" dirty="0"/>
              <a:t> strong acids,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2800" dirty="0"/>
              <a:t>[H</a:t>
            </a:r>
            <a:r>
              <a:rPr lang="en-US" sz="2800" baseline="-25000" dirty="0"/>
              <a:t>3</a:t>
            </a:r>
            <a:r>
              <a:rPr lang="en-US" sz="2800" dirty="0"/>
              <a:t>O</a:t>
            </a:r>
            <a:r>
              <a:rPr lang="en-US" sz="2800" baseline="30000" dirty="0"/>
              <a:t>+</a:t>
            </a:r>
            <a:r>
              <a:rPr lang="en-US" sz="2800" dirty="0"/>
              <a:t>] = [acid]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Bases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/>
              <a:t>Strong bases are the soluble hydroxides, which are the alkali metal and heavier alkaline earth metal hydroxides (Ca</a:t>
            </a:r>
            <a:r>
              <a:rPr lang="en-US" sz="2800" baseline="30000"/>
              <a:t>2+</a:t>
            </a:r>
            <a:r>
              <a:rPr lang="en-US" sz="2800"/>
              <a:t>, Sr</a:t>
            </a:r>
            <a:r>
              <a:rPr lang="en-US" sz="2800" baseline="30000"/>
              <a:t>2+</a:t>
            </a:r>
            <a:r>
              <a:rPr lang="en-US" sz="2800"/>
              <a:t>, and Ba</a:t>
            </a:r>
            <a:r>
              <a:rPr lang="en-US" sz="2800" baseline="30000"/>
              <a:t>2+</a:t>
            </a:r>
            <a:r>
              <a:rPr lang="en-US" sz="2800"/>
              <a:t>).</a:t>
            </a:r>
          </a:p>
          <a:p>
            <a:pPr eaLnBrk="1" hangingPunct="1"/>
            <a:r>
              <a:rPr lang="en-US" sz="2800"/>
              <a:t>Again, these substances dissociate completely in aqueous solution; e.g.,</a:t>
            </a:r>
          </a:p>
          <a:p>
            <a:pPr eaLnBrk="1" hangingPunct="1">
              <a:buFontTx/>
              <a:buNone/>
            </a:pPr>
            <a:r>
              <a:rPr lang="en-US" sz="2800"/>
              <a:t>	</a:t>
            </a:r>
            <a:r>
              <a:rPr lang="en-US" sz="2800" smtClean="0"/>
              <a:t>	MOH(</a:t>
            </a:r>
            <a:r>
              <a:rPr lang="en-US" sz="2800" i="1" smtClean="0"/>
              <a:t>aq</a:t>
            </a:r>
            <a:r>
              <a:rPr lang="en-US" sz="2800"/>
              <a:t>)  </a:t>
            </a:r>
            <a:r>
              <a:rPr lang="en-US" sz="2800">
                <a:ea typeface="Arial" charset="0"/>
                <a:cs typeface="Arial" charset="0"/>
              </a:rPr>
              <a:t>→  M</a:t>
            </a:r>
            <a:r>
              <a:rPr lang="en-US" sz="2800" baseline="30000">
                <a:ea typeface="Arial" charset="0"/>
                <a:cs typeface="Arial" charset="0"/>
              </a:rPr>
              <a:t>+</a:t>
            </a:r>
            <a:r>
              <a:rPr lang="en-US" sz="2800">
                <a:ea typeface="Arial" charset="0"/>
                <a:cs typeface="Arial" charset="0"/>
              </a:rPr>
              <a:t>(</a:t>
            </a:r>
            <a:r>
              <a:rPr lang="en-US" sz="2800" i="1">
                <a:ea typeface="Arial" charset="0"/>
                <a:cs typeface="Arial" charset="0"/>
              </a:rPr>
              <a:t>aq</a:t>
            </a:r>
            <a:r>
              <a:rPr lang="en-US" sz="2800">
                <a:ea typeface="Arial" charset="0"/>
                <a:cs typeface="Arial" charset="0"/>
              </a:rPr>
              <a:t>)  +  OH</a:t>
            </a:r>
            <a:r>
              <a:rPr lang="en-US" sz="2800" baseline="40000">
                <a:ea typeface="Arial" charset="0"/>
                <a:cs typeface="Arial" charset="0"/>
              </a:rPr>
              <a:t>–</a:t>
            </a:r>
            <a:r>
              <a:rPr lang="en-US" sz="2800">
                <a:ea typeface="Arial" charset="0"/>
                <a:cs typeface="Arial" charset="0"/>
              </a:rPr>
              <a:t>(</a:t>
            </a:r>
            <a:r>
              <a:rPr lang="en-US" sz="2800" i="1">
                <a:ea typeface="Arial" charset="0"/>
                <a:cs typeface="Arial" charset="0"/>
              </a:rPr>
              <a:t>aq</a:t>
            </a:r>
            <a:r>
              <a:rPr lang="en-US" sz="2800">
                <a:ea typeface="Arial" charset="0"/>
                <a:cs typeface="Arial" charset="0"/>
              </a:rPr>
              <a:t>)      </a:t>
            </a:r>
            <a:r>
              <a:rPr lang="en-US" sz="2800" i="1">
                <a:ea typeface="Arial" charset="0"/>
                <a:cs typeface="Arial" charset="0"/>
              </a:rPr>
              <a:t>or</a:t>
            </a:r>
          </a:p>
          <a:p>
            <a:pPr eaLnBrk="1" hangingPunct="1">
              <a:buFontTx/>
              <a:buNone/>
            </a:pPr>
            <a:r>
              <a:rPr lang="en-US" sz="2800">
                <a:ea typeface="Arial" charset="0"/>
                <a:cs typeface="Arial" charset="0"/>
              </a:rPr>
              <a:t>	</a:t>
            </a:r>
            <a:r>
              <a:rPr lang="en-US" sz="2800" smtClean="0">
                <a:ea typeface="Arial" charset="0"/>
                <a:cs typeface="Arial" charset="0"/>
              </a:rPr>
              <a:t>	M(OH)</a:t>
            </a:r>
            <a:r>
              <a:rPr lang="en-US" sz="2800" baseline="-25000" smtClean="0">
                <a:ea typeface="Arial" charset="0"/>
                <a:cs typeface="Arial" charset="0"/>
              </a:rPr>
              <a:t>2</a:t>
            </a:r>
            <a:r>
              <a:rPr lang="en-US" sz="2800" smtClean="0">
                <a:ea typeface="Arial" charset="0"/>
                <a:cs typeface="Arial" charset="0"/>
              </a:rPr>
              <a:t>(</a:t>
            </a:r>
            <a:r>
              <a:rPr lang="en-US" sz="2800" i="1" smtClean="0">
                <a:ea typeface="Arial" charset="0"/>
                <a:cs typeface="Arial" charset="0"/>
              </a:rPr>
              <a:t>aq</a:t>
            </a:r>
            <a:r>
              <a:rPr lang="en-US" sz="2800">
                <a:ea typeface="Arial" charset="0"/>
                <a:cs typeface="Arial" charset="0"/>
              </a:rPr>
              <a:t>)  →  M</a:t>
            </a:r>
            <a:r>
              <a:rPr lang="en-US" sz="2800" baseline="30000">
                <a:ea typeface="Arial" charset="0"/>
                <a:cs typeface="Arial" charset="0"/>
              </a:rPr>
              <a:t>2+</a:t>
            </a:r>
            <a:r>
              <a:rPr lang="en-US" sz="2800">
                <a:ea typeface="Arial" charset="0"/>
                <a:cs typeface="Arial" charset="0"/>
              </a:rPr>
              <a:t>(</a:t>
            </a:r>
            <a:r>
              <a:rPr lang="en-US" sz="2800" i="1">
                <a:ea typeface="Arial" charset="0"/>
                <a:cs typeface="Arial" charset="0"/>
              </a:rPr>
              <a:t>aq</a:t>
            </a:r>
            <a:r>
              <a:rPr lang="en-US" sz="2800">
                <a:ea typeface="Arial" charset="0"/>
                <a:cs typeface="Arial" charset="0"/>
              </a:rPr>
              <a:t>)  +  2 OH</a:t>
            </a:r>
            <a:r>
              <a:rPr lang="en-US" sz="2800" baseline="40000">
                <a:ea typeface="Arial" charset="0"/>
                <a:cs typeface="Arial" charset="0"/>
              </a:rPr>
              <a:t>–</a:t>
            </a:r>
            <a:r>
              <a:rPr lang="en-US" sz="2800">
                <a:ea typeface="Arial" charset="0"/>
                <a:cs typeface="Arial" charset="0"/>
              </a:rPr>
              <a:t>(</a:t>
            </a:r>
            <a:r>
              <a:rPr lang="en-US" sz="2800" i="1">
                <a:ea typeface="Arial" charset="0"/>
                <a:cs typeface="Arial" charset="0"/>
              </a:rPr>
              <a:t>aq</a:t>
            </a:r>
            <a:r>
              <a:rPr lang="en-US" sz="2800">
                <a:ea typeface="Arial" charset="0"/>
                <a:cs typeface="Arial" charset="0"/>
              </a:rPr>
              <a:t>)</a:t>
            </a:r>
            <a:endParaRPr lang="en-US" sz="2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/>
              <a:t> Weak Acids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2514600"/>
          </a:xfrm>
        </p:spPr>
        <p:txBody>
          <a:bodyPr/>
          <a:lstStyle/>
          <a:p>
            <a:r>
              <a:rPr lang="en-US" sz="2800"/>
              <a:t>For a weak acid, the equation for its dissociation is</a:t>
            </a:r>
          </a:p>
          <a:p>
            <a:pPr>
              <a:buFontTx/>
              <a:buNone/>
            </a:pPr>
            <a:r>
              <a:rPr lang="en-US" sz="2800"/>
              <a:t>    HA(</a:t>
            </a:r>
            <a:r>
              <a:rPr lang="en-US" sz="2800" i="1"/>
              <a:t>aq</a:t>
            </a:r>
            <a:r>
              <a:rPr lang="en-US" sz="2800"/>
              <a:t>)  +  H</a:t>
            </a:r>
            <a:r>
              <a:rPr lang="en-US" sz="2800" baseline="-25000"/>
              <a:t>2</a:t>
            </a:r>
            <a:r>
              <a:rPr lang="en-US" sz="2800"/>
              <a:t>O(</a:t>
            </a:r>
            <a:r>
              <a:rPr lang="en-US" sz="2800" i="1"/>
              <a:t>l</a:t>
            </a:r>
            <a:r>
              <a:rPr lang="en-US" sz="2800"/>
              <a:t>) ⇌  H</a:t>
            </a:r>
            <a:r>
              <a:rPr lang="en-US" sz="2800" baseline="-25000"/>
              <a:t>3</a:t>
            </a:r>
            <a:r>
              <a:rPr lang="en-US" sz="2800"/>
              <a:t>O</a:t>
            </a:r>
            <a:r>
              <a:rPr lang="en-US" sz="2800" baseline="30000"/>
              <a:t>+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  +  A</a:t>
            </a:r>
            <a:r>
              <a:rPr lang="en-US" sz="2800" baseline="40000"/>
              <a:t>–</a:t>
            </a:r>
            <a:r>
              <a:rPr lang="en-US" sz="2800"/>
              <a:t>(</a:t>
            </a:r>
            <a:r>
              <a:rPr lang="en-US" sz="2800" i="1"/>
              <a:t>aq</a:t>
            </a:r>
            <a:r>
              <a:rPr lang="en-US" sz="2800"/>
              <a:t>)</a:t>
            </a:r>
          </a:p>
          <a:p>
            <a:r>
              <a:rPr lang="en-US" sz="2800"/>
              <a:t>Since it is an equilibrium, there is an equilibrium constant related to it, called the </a:t>
            </a:r>
            <a:r>
              <a:rPr lang="en-US" sz="2800" b="1"/>
              <a:t>acid-dissociation constant</a:t>
            </a:r>
            <a:r>
              <a:rPr lang="en-US" sz="2800"/>
              <a:t>, </a:t>
            </a: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:</a:t>
            </a: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 = [H</a:t>
            </a:r>
            <a:r>
              <a:rPr lang="en-US" sz="2800" baseline="-25000"/>
              <a:t>3</a:t>
            </a:r>
            <a:r>
              <a:rPr lang="en-US" sz="2800"/>
              <a:t>O</a:t>
            </a:r>
            <a:r>
              <a:rPr lang="en-US" sz="2800" baseline="30000"/>
              <a:t>+</a:t>
            </a:r>
            <a:r>
              <a:rPr lang="en-US" sz="2800"/>
              <a:t>][A</a:t>
            </a:r>
            <a:r>
              <a:rPr lang="en-US" sz="2800" baseline="40000"/>
              <a:t>–</a:t>
            </a:r>
            <a:r>
              <a:rPr lang="en-US" sz="2800"/>
              <a:t>] / [HA]</a:t>
            </a:r>
          </a:p>
        </p:txBody>
      </p:sp>
      <p:sp>
        <p:nvSpPr>
          <p:cNvPr id="19460" name="TextBox 4"/>
          <p:cNvSpPr txBox="1">
            <a:spLocks noChangeArrowheads="1"/>
          </p:cNvSpPr>
          <p:nvPr/>
        </p:nvSpPr>
        <p:spPr bwMode="auto">
          <a:xfrm>
            <a:off x="4953000" y="3657600"/>
            <a:ext cx="39624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•"/>
            </a:pPr>
            <a:r>
              <a:rPr lang="en-US" sz="2800"/>
              <a:t>The greater the value of </a:t>
            </a: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, the stronger is the acid.</a:t>
            </a:r>
          </a:p>
          <a:p>
            <a:pPr marL="342900" indent="-342900">
              <a:buFontTx/>
              <a:buChar char="•"/>
            </a:pPr>
            <a:endParaRPr lang="en-US"/>
          </a:p>
        </p:txBody>
      </p:sp>
      <p:pic>
        <p:nvPicPr>
          <p:cNvPr id="6" name="Picture 5" descr="16_02_Tabl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762000" y="3429000"/>
            <a:ext cx="3867912" cy="297368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/>
              <a:t>Comparing Strong and Weak Acids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2438400"/>
          </a:xfrm>
        </p:spPr>
        <p:txBody>
          <a:bodyPr/>
          <a:lstStyle/>
          <a:p>
            <a:r>
              <a:rPr lang="en-US"/>
              <a:t>What is present in solution for a strong acid versus a weak acid?</a:t>
            </a:r>
          </a:p>
          <a:p>
            <a:r>
              <a:rPr lang="en-US"/>
              <a:t>Strong acids </a:t>
            </a:r>
            <a:r>
              <a:rPr lang="en-US" i="1"/>
              <a:t>completely </a:t>
            </a:r>
            <a:r>
              <a:rPr lang="en-US"/>
              <a:t>dissociate to ions.</a:t>
            </a:r>
          </a:p>
          <a:p>
            <a:r>
              <a:rPr lang="en-US"/>
              <a:t>Weak acids only </a:t>
            </a:r>
            <a:r>
              <a:rPr lang="en-US" i="1"/>
              <a:t>partially </a:t>
            </a:r>
            <a:r>
              <a:rPr lang="en-US"/>
              <a:t>dissociate to ions.</a:t>
            </a:r>
          </a:p>
        </p:txBody>
      </p:sp>
      <p:pic>
        <p:nvPicPr>
          <p:cNvPr id="5" name="Picture 4" descr="16_10_Figure.jpg"/>
          <p:cNvPicPr>
            <a:picLocks noChangeAspect="1"/>
          </p:cNvPicPr>
          <p:nvPr/>
        </p:nvPicPr>
        <p:blipFill>
          <a:blip r:embed="rId2"/>
          <a:srcRect b="2805"/>
          <a:stretch>
            <a:fillRect/>
          </a:stretch>
        </p:blipFill>
        <p:spPr>
          <a:xfrm>
            <a:off x="2133600" y="3428999"/>
            <a:ext cx="5029200" cy="323664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319CA0DF-36A1-4D90-AC88-C49F38006AB9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Acid Strengths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Strong acids: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Almost </a:t>
            </a: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</a:rPr>
              <a:t>completely ionized </a:t>
            </a:r>
            <a:r>
              <a:rPr lang="en-US" altLang="zh-TW" sz="2800" dirty="0">
                <a:ea typeface="新細明體" panose="02020500000000000000" pitchFamily="18" charset="-120"/>
              </a:rPr>
              <a:t>in solution</a:t>
            </a:r>
          </a:p>
          <a:p>
            <a:pPr>
              <a:lnSpc>
                <a:spcPct val="90000"/>
              </a:lnSpc>
            </a:pPr>
            <a:r>
              <a:rPr lang="en-US" altLang="zh-TW" sz="2800" dirty="0" err="1">
                <a:ea typeface="新細明體" panose="02020500000000000000" pitchFamily="18" charset="-120"/>
              </a:rPr>
              <a:t>Sulphuric</a:t>
            </a:r>
            <a:r>
              <a:rPr lang="en-US" altLang="zh-TW" sz="2800" dirty="0">
                <a:ea typeface="新細明體" panose="02020500000000000000" pitchFamily="18" charset="-120"/>
              </a:rPr>
              <a:t> acid, H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2800" dirty="0">
                <a:ea typeface="新細明體" panose="02020500000000000000" pitchFamily="18" charset="-120"/>
              </a:rPr>
              <a:t>SO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4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Hydrochloric acid, </a:t>
            </a:r>
            <a:r>
              <a:rPr lang="en-US" altLang="zh-TW" sz="2800" dirty="0" err="1">
                <a:ea typeface="新細明體" panose="02020500000000000000" pitchFamily="18" charset="-120"/>
              </a:rPr>
              <a:t>HCl</a:t>
            </a:r>
            <a:endParaRPr lang="en-US" altLang="zh-TW" sz="2800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Nitric acid, HNO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3</a:t>
            </a:r>
          </a:p>
          <a:p>
            <a:pPr>
              <a:lnSpc>
                <a:spcPct val="90000"/>
              </a:lnSpc>
            </a:pPr>
            <a:r>
              <a:rPr lang="en-US" altLang="zh-TW" sz="2800" baseline="-25000" dirty="0">
                <a:ea typeface="新細明體" panose="02020500000000000000" pitchFamily="18" charset="-120"/>
              </a:rPr>
              <a:t>  </a:t>
            </a:r>
            <a:r>
              <a:rPr lang="en-US" altLang="zh-TW" sz="2800" dirty="0">
                <a:ea typeface="新細明體" panose="02020500000000000000" pitchFamily="18" charset="-120"/>
              </a:rPr>
              <a:t>From acidic oxides: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panose="02020500000000000000" pitchFamily="18" charset="-120"/>
              </a:rPr>
              <a:t>SO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2</a:t>
            </a:r>
            <a:r>
              <a:rPr lang="en-US" altLang="zh-TW" sz="2800" dirty="0">
                <a:ea typeface="新細明體" panose="02020500000000000000" pitchFamily="18" charset="-120"/>
              </a:rPr>
              <a:t>, SO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3 </a:t>
            </a:r>
            <a:r>
              <a:rPr lang="en-US" altLang="zh-TW" sz="2800" dirty="0">
                <a:ea typeface="新細明體" panose="02020500000000000000" pitchFamily="18" charset="-120"/>
              </a:rPr>
              <a:t>, NO</a:t>
            </a:r>
            <a:r>
              <a:rPr lang="en-US" altLang="zh-TW" sz="2800" baseline="-25000" dirty="0">
                <a:ea typeface="新細明體" panose="02020500000000000000" pitchFamily="18" charset="-120"/>
              </a:rPr>
              <a:t>x</a:t>
            </a:r>
          </a:p>
          <a:p>
            <a:pPr>
              <a:lnSpc>
                <a:spcPct val="90000"/>
              </a:lnSpc>
            </a:pPr>
            <a:endParaRPr lang="en-US" altLang="zh-TW" sz="2800" baseline="-25000" dirty="0">
              <a:ea typeface="新細明體" panose="02020500000000000000" pitchFamily="18" charset="-120"/>
            </a:endParaRPr>
          </a:p>
          <a:p>
            <a:pPr>
              <a:lnSpc>
                <a:spcPct val="90000"/>
              </a:lnSpc>
            </a:pPr>
            <a:endParaRPr lang="zh-TW" altLang="en-US" sz="2800" baseline="-25000" dirty="0">
              <a:ea typeface="新細明體" panose="02020500000000000000" pitchFamily="18" charset="-12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Weak acids: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solidFill>
                  <a:schemeClr val="hlink"/>
                </a:solidFill>
                <a:ea typeface="新細明體" panose="02020500000000000000" pitchFamily="18" charset="-120"/>
              </a:rPr>
              <a:t>Partially ionized</a:t>
            </a:r>
            <a:r>
              <a:rPr lang="en-US" altLang="zh-TW" sz="2400">
                <a:ea typeface="新細明體" panose="02020500000000000000" pitchFamily="18" charset="-120"/>
              </a:rPr>
              <a:t> in solution, 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Hydrofluoric acid , HF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Acetic acid CH</a:t>
            </a:r>
            <a:r>
              <a:rPr lang="en-US" altLang="zh-TW" sz="2400" baseline="-25000">
                <a:ea typeface="新細明體" panose="02020500000000000000" pitchFamily="18" charset="-120"/>
              </a:rPr>
              <a:t>3</a:t>
            </a:r>
            <a:r>
              <a:rPr lang="en-US" altLang="zh-TW" sz="2400">
                <a:ea typeface="新細明體" panose="02020500000000000000" pitchFamily="18" charset="-120"/>
              </a:rPr>
              <a:t>COOH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Formic acid HCOOH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Benzoic acid C</a:t>
            </a:r>
            <a:r>
              <a:rPr lang="en-US" altLang="zh-TW" sz="2400" baseline="-25000">
                <a:ea typeface="新細明體" panose="02020500000000000000" pitchFamily="18" charset="-120"/>
              </a:rPr>
              <a:t>6</a:t>
            </a:r>
            <a:r>
              <a:rPr lang="en-US" altLang="zh-TW" sz="2400">
                <a:ea typeface="新細明體" panose="02020500000000000000" pitchFamily="18" charset="-120"/>
              </a:rPr>
              <a:t>H</a:t>
            </a:r>
            <a:r>
              <a:rPr lang="en-US" altLang="zh-TW" sz="2400" baseline="-25000">
                <a:ea typeface="新細明體" panose="02020500000000000000" pitchFamily="18" charset="-120"/>
              </a:rPr>
              <a:t>5</a:t>
            </a:r>
            <a:r>
              <a:rPr lang="en-US" altLang="zh-TW" sz="2400">
                <a:ea typeface="新細明體" panose="02020500000000000000" pitchFamily="18" charset="-120"/>
              </a:rPr>
              <a:t>COOH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Carbonic acid H</a:t>
            </a:r>
            <a:r>
              <a:rPr lang="en-US" altLang="zh-TW" sz="2400" baseline="-25000">
                <a:ea typeface="新細明體" panose="02020500000000000000" pitchFamily="18" charset="-120"/>
              </a:rPr>
              <a:t>2</a:t>
            </a:r>
            <a:r>
              <a:rPr lang="en-US" altLang="zh-TW" sz="2400">
                <a:ea typeface="新細明體" panose="02020500000000000000" pitchFamily="18" charset="-120"/>
              </a:rPr>
              <a:t>CO</a:t>
            </a:r>
            <a:r>
              <a:rPr lang="en-US" altLang="zh-TW" sz="2400" baseline="-25000">
                <a:ea typeface="新細明體" panose="02020500000000000000" pitchFamily="18" charset="-120"/>
              </a:rPr>
              <a:t>3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Phosphoric acid, H</a:t>
            </a:r>
            <a:r>
              <a:rPr lang="en-US" altLang="zh-TW" sz="2400" baseline="-25000">
                <a:ea typeface="新細明體" panose="02020500000000000000" pitchFamily="18" charset="-120"/>
              </a:rPr>
              <a:t>3</a:t>
            </a:r>
            <a:r>
              <a:rPr lang="en-US" altLang="zh-TW" sz="2400">
                <a:ea typeface="新細明體" panose="02020500000000000000" pitchFamily="18" charset="-120"/>
              </a:rPr>
              <a:t>PO</a:t>
            </a:r>
            <a:r>
              <a:rPr lang="en-US" altLang="zh-TW" sz="2400" baseline="-25000">
                <a:ea typeface="新細明體" panose="02020500000000000000" pitchFamily="18" charset="-120"/>
              </a:rPr>
              <a:t>4</a:t>
            </a:r>
          </a:p>
          <a:p>
            <a:pPr>
              <a:lnSpc>
                <a:spcPct val="90000"/>
              </a:lnSpc>
            </a:pPr>
            <a:r>
              <a:rPr lang="en-US" altLang="zh-TW" sz="2400">
                <a:ea typeface="新細明體" panose="02020500000000000000" pitchFamily="18" charset="-120"/>
              </a:rPr>
              <a:t> From: CO</a:t>
            </a:r>
            <a:r>
              <a:rPr lang="en-US" altLang="zh-TW" sz="2400" baseline="-25000">
                <a:ea typeface="新細明體" panose="02020500000000000000" pitchFamily="18" charset="-120"/>
              </a:rPr>
              <a:t>2 </a:t>
            </a:r>
            <a:r>
              <a:rPr lang="en-US" altLang="zh-TW" sz="2400">
                <a:ea typeface="新細明體" panose="02020500000000000000" pitchFamily="18" charset="-120"/>
              </a:rPr>
              <a:t>,P</a:t>
            </a:r>
            <a:r>
              <a:rPr lang="en-US" altLang="zh-TW" sz="2400" baseline="-25000">
                <a:ea typeface="新細明體" panose="02020500000000000000" pitchFamily="18" charset="-120"/>
              </a:rPr>
              <a:t>2</a:t>
            </a:r>
            <a:r>
              <a:rPr lang="en-US" altLang="zh-TW" sz="2400">
                <a:ea typeface="新細明體" panose="02020500000000000000" pitchFamily="18" charset="-120"/>
              </a:rPr>
              <a:t>O</a:t>
            </a:r>
            <a:r>
              <a:rPr lang="en-US" altLang="zh-TW" sz="2400" baseline="-25000">
                <a:ea typeface="新細明體" panose="02020500000000000000" pitchFamily="18" charset="-120"/>
              </a:rPr>
              <a:t>3</a:t>
            </a:r>
            <a:r>
              <a:rPr lang="en-US" altLang="zh-TW" sz="2400">
                <a:ea typeface="新細明體" panose="02020500000000000000" pitchFamily="18" charset="-120"/>
              </a:rPr>
              <a:t>, P</a:t>
            </a:r>
            <a:r>
              <a:rPr lang="en-US" altLang="zh-TW" sz="2400" baseline="-25000">
                <a:ea typeface="新細明體" panose="02020500000000000000" pitchFamily="18" charset="-120"/>
              </a:rPr>
              <a:t>2</a:t>
            </a:r>
            <a:r>
              <a:rPr lang="en-US" altLang="zh-TW" sz="2400">
                <a:ea typeface="新細明體" panose="02020500000000000000" pitchFamily="18" charset="-120"/>
              </a:rPr>
              <a:t>O</a:t>
            </a:r>
            <a:r>
              <a:rPr lang="en-US" altLang="zh-TW" sz="2400" baseline="-25000">
                <a:ea typeface="新細明體" panose="02020500000000000000" pitchFamily="18" charset="-120"/>
              </a:rPr>
              <a:t>5</a:t>
            </a:r>
            <a:r>
              <a:rPr lang="en-US" altLang="zh-TW" sz="2400">
                <a:ea typeface="新細明體" panose="02020500000000000000" pitchFamily="18" charset="-120"/>
              </a:rPr>
              <a:t>,</a:t>
            </a:r>
          </a:p>
        </p:txBody>
      </p:sp>
      <p:sp>
        <p:nvSpPr>
          <p:cNvPr id="63495" name="AutoShape 7"/>
          <p:cNvSpPr>
            <a:spLocks noChangeArrowheads="1"/>
          </p:cNvSpPr>
          <p:nvPr/>
        </p:nvSpPr>
        <p:spPr bwMode="auto">
          <a:xfrm>
            <a:off x="762000" y="457200"/>
            <a:ext cx="228600" cy="12192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6" name="AutoShape 8"/>
          <p:cNvSpPr>
            <a:spLocks noChangeArrowheads="1"/>
          </p:cNvSpPr>
          <p:nvPr/>
        </p:nvSpPr>
        <p:spPr bwMode="auto">
          <a:xfrm>
            <a:off x="1676400" y="457200"/>
            <a:ext cx="228600" cy="1219200"/>
          </a:xfrm>
          <a:prstGeom prst="cube">
            <a:avLst>
              <a:gd name="adj" fmla="val 25000"/>
            </a:avLst>
          </a:prstGeom>
          <a:solidFill>
            <a:srgbClr val="66FF33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7" name="AutoShape 9"/>
          <p:cNvSpPr>
            <a:spLocks noChangeArrowheads="1"/>
          </p:cNvSpPr>
          <p:nvPr/>
        </p:nvSpPr>
        <p:spPr bwMode="auto">
          <a:xfrm>
            <a:off x="2057400" y="457200"/>
            <a:ext cx="228600" cy="1219200"/>
          </a:xfrm>
          <a:prstGeom prst="cube">
            <a:avLst>
              <a:gd name="adj" fmla="val 25000"/>
            </a:avLst>
          </a:prstGeom>
          <a:solidFill>
            <a:srgbClr val="66FF33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>
            <a:off x="1143000" y="1066800"/>
            <a:ext cx="457200" cy="0"/>
          </a:xfrm>
          <a:prstGeom prst="line">
            <a:avLst/>
          </a:prstGeom>
          <a:noFill/>
          <a:ln w="762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669925" y="38100"/>
            <a:ext cx="514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HA</a:t>
            </a:r>
          </a:p>
        </p:txBody>
      </p:sp>
      <p:sp>
        <p:nvSpPr>
          <p:cNvPr id="63500" name="Text Box 12"/>
          <p:cNvSpPr txBox="1">
            <a:spLocks noChangeArrowheads="1"/>
          </p:cNvSpPr>
          <p:nvPr/>
        </p:nvSpPr>
        <p:spPr bwMode="auto">
          <a:xfrm>
            <a:off x="1584325" y="38100"/>
            <a:ext cx="841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</a:t>
            </a:r>
            <a:r>
              <a:rPr lang="en-US" altLang="en-US" sz="1800" baseline="30000"/>
              <a:t>+     </a:t>
            </a:r>
            <a:r>
              <a:rPr lang="en-US" altLang="en-US" sz="1800"/>
              <a:t>A</a:t>
            </a:r>
            <a:r>
              <a:rPr lang="en-US" altLang="en-US" sz="1800" baseline="30000"/>
              <a:t>-</a:t>
            </a:r>
          </a:p>
        </p:txBody>
      </p:sp>
      <p:sp>
        <p:nvSpPr>
          <p:cNvPr id="63501" name="AutoShape 13"/>
          <p:cNvSpPr>
            <a:spLocks noChangeArrowheads="1"/>
          </p:cNvSpPr>
          <p:nvPr/>
        </p:nvSpPr>
        <p:spPr bwMode="auto">
          <a:xfrm>
            <a:off x="6400800" y="381000"/>
            <a:ext cx="228600" cy="12192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2" name="Line 14"/>
          <p:cNvSpPr>
            <a:spLocks noChangeShapeType="1"/>
          </p:cNvSpPr>
          <p:nvPr/>
        </p:nvSpPr>
        <p:spPr bwMode="auto">
          <a:xfrm>
            <a:off x="6705600" y="990600"/>
            <a:ext cx="457200" cy="0"/>
          </a:xfrm>
          <a:prstGeom prst="line">
            <a:avLst/>
          </a:prstGeom>
          <a:noFill/>
          <a:ln w="762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3503" name="Text Box 15"/>
          <p:cNvSpPr txBox="1">
            <a:spLocks noChangeArrowheads="1"/>
          </p:cNvSpPr>
          <p:nvPr/>
        </p:nvSpPr>
        <p:spPr bwMode="auto">
          <a:xfrm>
            <a:off x="6096000" y="0"/>
            <a:ext cx="514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HA</a:t>
            </a:r>
          </a:p>
        </p:txBody>
      </p:sp>
      <p:sp>
        <p:nvSpPr>
          <p:cNvPr id="63504" name="AutoShape 16"/>
          <p:cNvSpPr>
            <a:spLocks noChangeArrowheads="1"/>
          </p:cNvSpPr>
          <p:nvPr/>
        </p:nvSpPr>
        <p:spPr bwMode="auto">
          <a:xfrm>
            <a:off x="7315200" y="685800"/>
            <a:ext cx="228600" cy="9144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5" name="AutoShape 17"/>
          <p:cNvSpPr>
            <a:spLocks noChangeArrowheads="1"/>
          </p:cNvSpPr>
          <p:nvPr/>
        </p:nvSpPr>
        <p:spPr bwMode="auto">
          <a:xfrm>
            <a:off x="7772400" y="1295400"/>
            <a:ext cx="228600" cy="304800"/>
          </a:xfrm>
          <a:prstGeom prst="cube">
            <a:avLst>
              <a:gd name="adj" fmla="val 25000"/>
            </a:avLst>
          </a:prstGeom>
          <a:solidFill>
            <a:srgbClr val="66FF33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6" name="AutoShape 18"/>
          <p:cNvSpPr>
            <a:spLocks noChangeArrowheads="1"/>
          </p:cNvSpPr>
          <p:nvPr/>
        </p:nvSpPr>
        <p:spPr bwMode="auto">
          <a:xfrm>
            <a:off x="8153400" y="1295400"/>
            <a:ext cx="228600" cy="304800"/>
          </a:xfrm>
          <a:prstGeom prst="cube">
            <a:avLst>
              <a:gd name="adj" fmla="val 25000"/>
            </a:avLst>
          </a:prstGeom>
          <a:solidFill>
            <a:srgbClr val="66FF33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7" name="Text Box 19"/>
          <p:cNvSpPr txBox="1">
            <a:spLocks noChangeArrowheads="1"/>
          </p:cNvSpPr>
          <p:nvPr/>
        </p:nvSpPr>
        <p:spPr bwMode="auto">
          <a:xfrm>
            <a:off x="7086600" y="228600"/>
            <a:ext cx="514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HA</a:t>
            </a:r>
          </a:p>
        </p:txBody>
      </p:sp>
      <p:sp>
        <p:nvSpPr>
          <p:cNvPr id="63508" name="Text Box 20"/>
          <p:cNvSpPr txBox="1">
            <a:spLocks noChangeArrowheads="1"/>
          </p:cNvSpPr>
          <p:nvPr/>
        </p:nvSpPr>
        <p:spPr bwMode="auto">
          <a:xfrm>
            <a:off x="7712075" y="838200"/>
            <a:ext cx="841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</a:t>
            </a:r>
            <a:r>
              <a:rPr lang="en-US" altLang="en-US" sz="1800" baseline="30000"/>
              <a:t>+     </a:t>
            </a:r>
            <a:r>
              <a:rPr lang="en-US" altLang="en-US" sz="1800"/>
              <a:t>A</a:t>
            </a:r>
            <a:r>
              <a:rPr lang="en-US" altLang="en-US" sz="1800" baseline="3000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3931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3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3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build="p" autoUpdateAnimBg="0"/>
      <p:bldP spid="63491" grpId="0" build="p" autoUpdateAnimBg="0"/>
      <p:bldP spid="63492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-6350" y="38100"/>
            <a:ext cx="9144000" cy="1181100"/>
          </a:xfrm>
        </p:spPr>
        <p:txBody>
          <a:bodyPr/>
          <a:lstStyle/>
          <a:p>
            <a:pPr eaLnBrk="1" hangingPunct="1"/>
            <a:r>
              <a:rPr lang="en-US"/>
              <a:t>Some Definitions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001000" cy="5105400"/>
          </a:xfrm>
        </p:spPr>
        <p:txBody>
          <a:bodyPr/>
          <a:lstStyle/>
          <a:p>
            <a:pPr eaLnBrk="1" hangingPunct="1">
              <a:tabLst>
                <a:tab pos="1712913" algn="l"/>
              </a:tabLst>
            </a:pPr>
            <a:r>
              <a:rPr lang="en-US"/>
              <a:t>Arrhenius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/>
              <a:t>An acid is a substance that, when dissolved in water, increases the concentration of hydrogen ions.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/>
              <a:t>A base is a substance that, when dissolved in water, increases the concentration of hydroxide ions.</a:t>
            </a:r>
          </a:p>
          <a:p>
            <a:pPr eaLnBrk="1" hangingPunct="1">
              <a:tabLst>
                <a:tab pos="1712913" algn="l"/>
              </a:tabLst>
            </a:pPr>
            <a:r>
              <a:rPr lang="en-US"/>
              <a:t>Brønsted–Lowry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/>
              <a:t>An acid is a proton donor.</a:t>
            </a:r>
          </a:p>
          <a:p>
            <a:pPr lvl="1" eaLnBrk="1" hangingPunct="1">
              <a:tabLst>
                <a:tab pos="1712913" algn="l"/>
              </a:tabLst>
            </a:pPr>
            <a:r>
              <a:rPr lang="en-US"/>
              <a:t>A base is a proton acceptor.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Calculating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from the pH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30288"/>
            <a:ext cx="7772400" cy="2085975"/>
          </a:xfrm>
        </p:spPr>
        <p:txBody>
          <a:bodyPr/>
          <a:lstStyle/>
          <a:p>
            <a:pPr eaLnBrk="1" hangingPunct="1"/>
            <a:r>
              <a:rPr lang="en-US" sz="2800"/>
              <a:t>The pH of a 0.10 </a:t>
            </a:r>
            <a:r>
              <a:rPr lang="en-US" sz="2800" i="1"/>
              <a:t>M</a:t>
            </a:r>
            <a:r>
              <a:rPr lang="en-US" sz="2800"/>
              <a:t> solution of formic acid, HCOOH, at 25 </a:t>
            </a:r>
            <a:r>
              <a:rPr lang="en-US" sz="2800">
                <a:sym typeface="Symbol" charset="2"/>
              </a:rPr>
              <a:t>C is 2.38. Calculate </a:t>
            </a:r>
            <a:r>
              <a:rPr lang="en-US" sz="2800" i="1">
                <a:sym typeface="Symbol" charset="2"/>
              </a:rPr>
              <a:t>K</a:t>
            </a:r>
            <a:r>
              <a:rPr lang="en-US" sz="2800" i="1" baseline="-25000">
                <a:sym typeface="Symbol" charset="2"/>
              </a:rPr>
              <a:t>a</a:t>
            </a:r>
            <a:r>
              <a:rPr lang="en-US" sz="2800">
                <a:sym typeface="Symbol" charset="2"/>
              </a:rPr>
              <a:t> for formic acid at this temperature.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We know that</a:t>
            </a:r>
          </a:p>
          <a:p>
            <a:pPr algn="ctr" eaLnBrk="1" hangingPunct="1">
              <a:buFontTx/>
              <a:buNone/>
            </a:pPr>
            <a:endParaRPr lang="en-US" sz="2800"/>
          </a:p>
        </p:txBody>
      </p:sp>
      <p:grpSp>
        <p:nvGrpSpPr>
          <p:cNvPr id="21508" name="Group 13"/>
          <p:cNvGrpSpPr>
            <a:grpSpLocks/>
          </p:cNvGrpSpPr>
          <p:nvPr/>
        </p:nvGrpSpPr>
        <p:grpSpPr bwMode="auto">
          <a:xfrm>
            <a:off x="4360863" y="2466975"/>
            <a:ext cx="3468687" cy="954088"/>
            <a:chOff x="1872" y="2832"/>
            <a:chExt cx="2184" cy="601"/>
          </a:xfrm>
        </p:grpSpPr>
        <p:sp>
          <p:nvSpPr>
            <p:cNvPr id="21511" name="Rectangle 6"/>
            <p:cNvSpPr>
              <a:spLocks noChangeArrowheads="1"/>
            </p:cNvSpPr>
            <p:nvPr/>
          </p:nvSpPr>
          <p:spPr bwMode="auto">
            <a:xfrm>
              <a:off x="2417" y="2832"/>
              <a:ext cx="1639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[H</a:t>
              </a:r>
              <a:r>
                <a:rPr lang="en-US" sz="2800" baseline="-25000"/>
                <a:t>3</a:t>
              </a:r>
              <a:r>
                <a:rPr lang="en-US" sz="2800"/>
                <a:t>O</a:t>
              </a:r>
              <a:r>
                <a:rPr lang="en-US" sz="2800" baseline="30000"/>
                <a:t>+</a:t>
              </a:r>
              <a:r>
                <a:rPr lang="en-US" sz="2800"/>
                <a:t>][HCOO</a:t>
              </a:r>
              <a:r>
                <a:rPr lang="en-US" sz="2800" baseline="40000"/>
                <a:t>–</a:t>
              </a:r>
              <a:r>
                <a:rPr lang="en-US" sz="2800"/>
                <a:t>]</a:t>
              </a:r>
            </a:p>
            <a:p>
              <a:pPr algn="ctr"/>
              <a:r>
                <a:rPr lang="en-US" sz="2800"/>
                <a:t>[HCOOH]</a:t>
              </a:r>
            </a:p>
          </p:txBody>
        </p:sp>
        <p:sp>
          <p:nvSpPr>
            <p:cNvPr id="21512" name="Line 7"/>
            <p:cNvSpPr>
              <a:spLocks noChangeShapeType="1"/>
            </p:cNvSpPr>
            <p:nvPr/>
          </p:nvSpPr>
          <p:spPr bwMode="auto">
            <a:xfrm>
              <a:off x="2434" y="3151"/>
              <a:ext cx="16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Rectangle 8"/>
            <p:cNvSpPr>
              <a:spLocks noChangeArrowheads="1"/>
            </p:cNvSpPr>
            <p:nvPr/>
          </p:nvSpPr>
          <p:spPr bwMode="auto">
            <a:xfrm>
              <a:off x="1872" y="2967"/>
              <a:ext cx="54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i="1"/>
                <a:t>K</a:t>
              </a:r>
              <a:r>
                <a:rPr lang="en-US" sz="2800" i="1" baseline="-25000"/>
                <a:t>a</a:t>
              </a:r>
              <a:r>
                <a:rPr lang="en-US" sz="2800"/>
                <a:t> =</a:t>
              </a:r>
              <a:endParaRPr lang="en-US" sz="2800" i="1"/>
            </a:p>
          </p:txBody>
        </p:sp>
      </p:grpSp>
      <p:sp>
        <p:nvSpPr>
          <p:cNvPr id="21510" name="Rectangle 1"/>
          <p:cNvSpPr>
            <a:spLocks noChangeArrowheads="1"/>
          </p:cNvSpPr>
          <p:nvPr/>
        </p:nvSpPr>
        <p:spPr bwMode="auto">
          <a:xfrm>
            <a:off x="704850" y="3465513"/>
            <a:ext cx="802640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/>
              <a:t>To calculate </a:t>
            </a: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, we need the equilibrium concentrations of all three things.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/>
              <a:t>We can find [H</a:t>
            </a:r>
            <a:r>
              <a:rPr lang="en-US" sz="2800" baseline="-25000"/>
              <a:t>3</a:t>
            </a:r>
            <a:r>
              <a:rPr lang="en-US" sz="2800"/>
              <a:t>O</a:t>
            </a:r>
            <a:r>
              <a:rPr lang="en-US" sz="2800" baseline="30000"/>
              <a:t>+</a:t>
            </a:r>
            <a:r>
              <a:rPr lang="en-US" sz="2800"/>
              <a:t>], which is the same as [HCOO</a:t>
            </a:r>
            <a:r>
              <a:rPr lang="en-US" sz="2800" baseline="40000"/>
              <a:t>–</a:t>
            </a:r>
            <a:r>
              <a:rPr lang="en-US" sz="2800"/>
              <a:t>], from the pH.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/>
              <a:t>[H</a:t>
            </a:r>
            <a:r>
              <a:rPr lang="en-US" sz="2800" baseline="-25000"/>
              <a:t>3</a:t>
            </a:r>
            <a:r>
              <a:rPr lang="en-US" sz="2800"/>
              <a:t>O</a:t>
            </a:r>
            <a:r>
              <a:rPr lang="en-US" sz="2800" baseline="30000"/>
              <a:t>+</a:t>
            </a:r>
            <a:r>
              <a:rPr lang="en-US" sz="2800"/>
              <a:t>] = [HCOO</a:t>
            </a:r>
            <a:r>
              <a:rPr lang="en-US" sz="2800" baseline="40000"/>
              <a:t>–</a:t>
            </a:r>
            <a:r>
              <a:rPr lang="en-US" sz="2800"/>
              <a:t>] = 10</a:t>
            </a:r>
            <a:r>
              <a:rPr lang="en-US" sz="2800" baseline="30000"/>
              <a:t>–2.38</a:t>
            </a:r>
            <a:r>
              <a:rPr lang="en-US" sz="2800"/>
              <a:t> = </a:t>
            </a:r>
            <a:r>
              <a:rPr lang="en-US" sz="2800" smtClean="0"/>
              <a:t>4.2 × 10</a:t>
            </a:r>
            <a:r>
              <a:rPr lang="en-US" sz="2800" baseline="30000" smtClean="0"/>
              <a:t>–3</a:t>
            </a:r>
            <a:endParaRPr lang="en-US" sz="2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-3175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Calculating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from pH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23850" y="1143000"/>
            <a:ext cx="866775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/>
              <a:t>Now we can set up a table for equilibrium concentrations. We know initial HCOOH (</a:t>
            </a:r>
            <a:r>
              <a:rPr lang="en-US" sz="2800">
                <a:solidFill>
                  <a:srgbClr val="C82E32"/>
                </a:solidFill>
              </a:rPr>
              <a:t>0.10 </a:t>
            </a:r>
            <a:r>
              <a:rPr lang="en-US" sz="2800" i="1">
                <a:solidFill>
                  <a:srgbClr val="C82E32"/>
                </a:solidFill>
              </a:rPr>
              <a:t>M</a:t>
            </a:r>
            <a:r>
              <a:rPr lang="en-US" sz="2800"/>
              <a:t>) and ion concentrations (</a:t>
            </a:r>
            <a:r>
              <a:rPr lang="en-US" sz="2800">
                <a:solidFill>
                  <a:srgbClr val="C82E32"/>
                </a:solidFill>
              </a:rPr>
              <a:t>0 </a:t>
            </a:r>
            <a:r>
              <a:rPr lang="en-US" sz="2800" i="1">
                <a:solidFill>
                  <a:srgbClr val="C82E32"/>
                </a:solidFill>
              </a:rPr>
              <a:t>M</a:t>
            </a:r>
            <a:r>
              <a:rPr lang="en-US" sz="2800"/>
              <a:t>); we found equilibrium ion concentrations (</a:t>
            </a:r>
            <a:r>
              <a:rPr lang="en-US" sz="2800" smtClean="0">
                <a:solidFill>
                  <a:srgbClr val="C82E32"/>
                </a:solidFill>
              </a:rPr>
              <a:t>4.2 × 10</a:t>
            </a:r>
            <a:r>
              <a:rPr lang="en-US" sz="2800" baseline="30000" smtClean="0">
                <a:solidFill>
                  <a:srgbClr val="C82E32"/>
                </a:solidFill>
              </a:rPr>
              <a:t>–3</a:t>
            </a:r>
            <a:r>
              <a:rPr lang="en-US" sz="2800" smtClean="0">
                <a:solidFill>
                  <a:srgbClr val="C82E32"/>
                </a:solidFill>
              </a:rPr>
              <a:t> </a:t>
            </a:r>
            <a:r>
              <a:rPr lang="en-US" sz="2800" i="1">
                <a:solidFill>
                  <a:srgbClr val="C82E32"/>
                </a:solidFill>
              </a:rPr>
              <a:t>M</a:t>
            </a:r>
            <a:r>
              <a:rPr lang="en-US" sz="2800">
                <a:solidFill>
                  <a:srgbClr val="C82E32"/>
                </a:solidFill>
              </a:rPr>
              <a:t>)</a:t>
            </a:r>
            <a:r>
              <a:rPr lang="en-US" sz="2800"/>
              <a:t>; so we calculate the change, then the equilibrium HCOOH concentration.</a:t>
            </a:r>
          </a:p>
        </p:txBody>
      </p:sp>
      <p:graphicFrame>
        <p:nvGraphicFramePr>
          <p:cNvPr id="135172" name="Group 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97669247"/>
              </p:ext>
            </p:extLst>
          </p:nvPr>
        </p:nvGraphicFramePr>
        <p:xfrm>
          <a:off x="381000" y="3581400"/>
          <a:ext cx="7924800" cy="2133600"/>
        </p:xfrm>
        <a:graphic>
          <a:graphicData uri="http://schemas.openxmlformats.org/drawingml/2006/table">
            <a:tbl>
              <a:tblPr/>
              <a:tblGrid>
                <a:gridCol w="1828800"/>
                <a:gridCol w="2590800"/>
                <a:gridCol w="1676400"/>
                <a:gridCol w="18288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[HCOOH],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[H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],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[HCOO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], 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At equilibrium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0.10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  <a:sym typeface="Symbol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= 0.0958 = 0.10</a:t>
                      </a:r>
                      <a:endParaRPr kumimoji="0" lang="en-US" sz="20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  <a:sym typeface="Symbol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4.2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 10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  <a:sym typeface="Symbol" charset="2"/>
                        </a:rPr>
                        <a:t></a:t>
                      </a:r>
                      <a:r>
                        <a:rPr kumimoji="0" 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rgbClr val="C82E32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  <a:sym typeface="Symbol" charset="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Calculating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from pH</a:t>
            </a:r>
          </a:p>
        </p:txBody>
      </p:sp>
      <p:grpSp>
        <p:nvGrpSpPr>
          <p:cNvPr id="23555" name="Group 16"/>
          <p:cNvGrpSpPr>
            <a:grpSpLocks/>
          </p:cNvGrpSpPr>
          <p:nvPr/>
        </p:nvGrpSpPr>
        <p:grpSpPr bwMode="auto">
          <a:xfrm>
            <a:off x="2152650" y="3429000"/>
            <a:ext cx="4746625" cy="1738313"/>
            <a:chOff x="1403" y="1392"/>
            <a:chExt cx="2990" cy="1095"/>
          </a:xfrm>
        </p:grpSpPr>
        <p:sp>
          <p:nvSpPr>
            <p:cNvPr id="23558" name="Rectangle 11"/>
            <p:cNvSpPr>
              <a:spLocks noChangeArrowheads="1"/>
            </p:cNvSpPr>
            <p:nvPr/>
          </p:nvSpPr>
          <p:spPr bwMode="auto">
            <a:xfrm>
              <a:off x="2013" y="1392"/>
              <a:ext cx="2380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[4.2 </a:t>
              </a:r>
              <a:r>
                <a:rPr lang="en-US" sz="2800">
                  <a:sym typeface="Symbol" charset="2"/>
                </a:rPr>
                <a:t> 10</a:t>
              </a:r>
              <a:r>
                <a:rPr lang="en-US" sz="2800" baseline="30000">
                  <a:ea typeface="Arial" charset="0"/>
                  <a:cs typeface="Arial" charset="0"/>
                  <a:sym typeface="Symbol" charset="2"/>
                </a:rPr>
                <a:t></a:t>
              </a:r>
              <a:r>
                <a:rPr lang="en-US" sz="2800" baseline="30000">
                  <a:sym typeface="Symbol" charset="2"/>
                </a:rPr>
                <a:t>3</a:t>
              </a:r>
              <a:r>
                <a:rPr lang="en-US" sz="2800"/>
                <a:t>][4.2 </a:t>
              </a:r>
              <a:r>
                <a:rPr lang="en-US" sz="2800">
                  <a:sym typeface="Symbol" charset="2"/>
                </a:rPr>
                <a:t> 10</a:t>
              </a:r>
              <a:r>
                <a:rPr lang="en-US" sz="2800" baseline="30000">
                  <a:ea typeface="Arial" charset="0"/>
                  <a:cs typeface="Arial" charset="0"/>
                  <a:sym typeface="Symbol" charset="2"/>
                </a:rPr>
                <a:t></a:t>
              </a:r>
              <a:r>
                <a:rPr lang="en-US" sz="2800" baseline="30000">
                  <a:sym typeface="Symbol" charset="2"/>
                </a:rPr>
                <a:t>3</a:t>
              </a:r>
              <a:r>
                <a:rPr lang="en-US" sz="2800"/>
                <a:t>]</a:t>
              </a:r>
            </a:p>
            <a:p>
              <a:pPr algn="ctr"/>
              <a:r>
                <a:rPr lang="en-US" sz="2800"/>
                <a:t>[0.10]</a:t>
              </a:r>
            </a:p>
          </p:txBody>
        </p:sp>
        <p:sp>
          <p:nvSpPr>
            <p:cNvPr id="23559" name="Line 12"/>
            <p:cNvSpPr>
              <a:spLocks noChangeShapeType="1"/>
            </p:cNvSpPr>
            <p:nvPr/>
          </p:nvSpPr>
          <p:spPr bwMode="auto">
            <a:xfrm>
              <a:off x="2123" y="1695"/>
              <a:ext cx="22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60" name="Rectangle 13"/>
            <p:cNvSpPr>
              <a:spLocks noChangeArrowheads="1"/>
            </p:cNvSpPr>
            <p:nvPr/>
          </p:nvSpPr>
          <p:spPr bwMode="auto">
            <a:xfrm>
              <a:off x="1403" y="1511"/>
              <a:ext cx="54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 i="1"/>
                <a:t>K</a:t>
              </a:r>
              <a:r>
                <a:rPr lang="en-US" sz="2800" i="1" baseline="-25000"/>
                <a:t>a</a:t>
              </a:r>
              <a:r>
                <a:rPr lang="en-US" sz="2800"/>
                <a:t> =</a:t>
              </a:r>
            </a:p>
          </p:txBody>
        </p:sp>
        <p:sp>
          <p:nvSpPr>
            <p:cNvPr id="23561" name="Rectangle 15"/>
            <p:cNvSpPr>
              <a:spLocks noChangeArrowheads="1"/>
            </p:cNvSpPr>
            <p:nvPr/>
          </p:nvSpPr>
          <p:spPr bwMode="auto">
            <a:xfrm>
              <a:off x="1717" y="2160"/>
              <a:ext cx="128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= 1.8 </a:t>
              </a:r>
              <a:r>
                <a:rPr lang="en-US" sz="2800">
                  <a:sym typeface="Symbol" charset="2"/>
                </a:rPr>
                <a:t> 10</a:t>
              </a:r>
              <a:r>
                <a:rPr lang="en-US" sz="2800" baseline="30000">
                  <a:ea typeface="Arial" charset="0"/>
                  <a:cs typeface="Arial" charset="0"/>
                  <a:sym typeface="Symbol" charset="2"/>
                </a:rPr>
                <a:t></a:t>
              </a:r>
              <a:r>
                <a:rPr lang="en-US" sz="2800" baseline="30000">
                  <a:sym typeface="Symbol" charset="2"/>
                </a:rPr>
                <a:t>4</a:t>
              </a:r>
              <a:endParaRPr lang="en-US" sz="2800"/>
            </a:p>
          </p:txBody>
        </p:sp>
      </p:grpSp>
      <p:sp>
        <p:nvSpPr>
          <p:cNvPr id="23557" name="TextBox 1"/>
          <p:cNvSpPr txBox="1">
            <a:spLocks noChangeArrowheads="1"/>
          </p:cNvSpPr>
          <p:nvPr/>
        </p:nvSpPr>
        <p:spPr bwMode="auto">
          <a:xfrm>
            <a:off x="762000" y="1676400"/>
            <a:ext cx="7772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•"/>
            </a:pPr>
            <a:r>
              <a:rPr lang="en-US" sz="3200"/>
              <a:t>This allows us to calculate </a:t>
            </a:r>
            <a:r>
              <a:rPr lang="en-US" sz="3200" i="1"/>
              <a:t>K</a:t>
            </a:r>
            <a:r>
              <a:rPr lang="en-US" sz="3200" i="1" baseline="-25000"/>
              <a:t>a</a:t>
            </a:r>
            <a:r>
              <a:rPr lang="en-US" sz="3200"/>
              <a:t> by putting in the equilibrium concentrations</a:t>
            </a:r>
            <a:r>
              <a:rPr lang="en-US"/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Calculating Percent Ionization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810000"/>
          </a:xfrm>
        </p:spPr>
        <p:txBody>
          <a:bodyPr/>
          <a:lstStyle/>
          <a:p>
            <a:pPr eaLnBrk="1" hangingPunct="1"/>
            <a:r>
              <a:rPr lang="en-US"/>
              <a:t>Percent ionization =             </a:t>
            </a:r>
            <a:r>
              <a:rPr lang="en-US" i="1"/>
              <a:t>  </a:t>
            </a:r>
            <a:r>
              <a:rPr lang="en-US"/>
              <a:t>  </a:t>
            </a:r>
            <a:r>
              <a:rPr lang="en-US">
                <a:sym typeface="Symbol" charset="2"/>
              </a:rPr>
              <a:t> 100</a:t>
            </a:r>
          </a:p>
          <a:p>
            <a:pPr eaLnBrk="1" hangingPunct="1"/>
            <a:r>
              <a:rPr lang="en-US">
                <a:sym typeface="Symbol" charset="2"/>
              </a:rPr>
              <a:t>In this example,</a:t>
            </a:r>
          </a:p>
          <a:p>
            <a:pPr eaLnBrk="1" hangingPunct="1">
              <a:buFontTx/>
              <a:buNone/>
            </a:pPr>
            <a:r>
              <a:rPr lang="en-US"/>
              <a:t>		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</a:t>
            </a:r>
            <a:r>
              <a:rPr lang="en-US" baseline="-25000"/>
              <a:t>eq</a:t>
            </a:r>
            <a:r>
              <a:rPr lang="en-US"/>
              <a:t> = 4.2 </a:t>
            </a:r>
            <a:r>
              <a:rPr lang="en-US">
                <a:sym typeface="Symbol" charset="2"/>
              </a:rPr>
              <a:t> 10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baseline="30000">
                <a:sym typeface="Symbol" charset="2"/>
              </a:rPr>
              <a:t>3</a:t>
            </a:r>
            <a:r>
              <a:rPr lang="en-US">
                <a:sym typeface="Symbol" charset="2"/>
              </a:rPr>
              <a:t> </a:t>
            </a:r>
            <a:r>
              <a:rPr lang="en-US" i="1">
                <a:sym typeface="Symbol" charset="2"/>
              </a:rPr>
              <a:t>M</a:t>
            </a:r>
          </a:p>
          <a:p>
            <a:pPr eaLnBrk="1" hangingPunct="1">
              <a:buFontTx/>
              <a:buNone/>
            </a:pPr>
            <a:r>
              <a:rPr lang="en-US"/>
              <a:t>		 [HCOOH]</a:t>
            </a:r>
            <a:r>
              <a:rPr lang="en-US" baseline="-25000"/>
              <a:t>initial</a:t>
            </a:r>
            <a:r>
              <a:rPr lang="en-US"/>
              <a:t> = 0.10 </a:t>
            </a:r>
            <a:r>
              <a:rPr lang="en-US" i="1"/>
              <a:t>M</a:t>
            </a:r>
          </a:p>
        </p:txBody>
      </p:sp>
      <p:grpSp>
        <p:nvGrpSpPr>
          <p:cNvPr id="24580" name="Group 12"/>
          <p:cNvGrpSpPr>
            <a:grpSpLocks/>
          </p:cNvGrpSpPr>
          <p:nvPr/>
        </p:nvGrpSpPr>
        <p:grpSpPr bwMode="auto">
          <a:xfrm>
            <a:off x="4800600" y="1676400"/>
            <a:ext cx="1700213" cy="1066800"/>
            <a:chOff x="3024" y="1056"/>
            <a:chExt cx="1071" cy="672"/>
          </a:xfrm>
        </p:grpSpPr>
        <p:sp>
          <p:nvSpPr>
            <p:cNvPr id="24587" name="Rectangle 4"/>
            <p:cNvSpPr>
              <a:spLocks noChangeArrowheads="1"/>
            </p:cNvSpPr>
            <p:nvPr/>
          </p:nvSpPr>
          <p:spPr bwMode="auto">
            <a:xfrm>
              <a:off x="3074" y="1056"/>
              <a:ext cx="1021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/>
                <a:t>[H</a:t>
              </a:r>
              <a:r>
                <a:rPr lang="en-US" sz="3200" baseline="-25000"/>
                <a:t>3</a:t>
              </a:r>
              <a:r>
                <a:rPr lang="en-US" sz="3200"/>
                <a:t>O</a:t>
              </a:r>
              <a:r>
                <a:rPr lang="en-US" sz="3200" baseline="30000"/>
                <a:t>+</a:t>
              </a:r>
              <a:r>
                <a:rPr lang="en-US" sz="3200"/>
                <a:t>]</a:t>
              </a:r>
              <a:r>
                <a:rPr lang="en-US" sz="3200" baseline="-25000"/>
                <a:t>eq</a:t>
              </a:r>
              <a:endParaRPr lang="en-US" sz="3200"/>
            </a:p>
            <a:p>
              <a:pPr algn="ctr"/>
              <a:r>
                <a:rPr lang="en-US" sz="3200"/>
                <a:t>[HA]</a:t>
              </a:r>
              <a:r>
                <a:rPr lang="en-US" sz="3200" baseline="-25000"/>
                <a:t>initial</a:t>
              </a:r>
              <a:endParaRPr lang="en-US" sz="3200"/>
            </a:p>
          </p:txBody>
        </p:sp>
        <p:sp>
          <p:nvSpPr>
            <p:cNvPr id="24588" name="Line 5"/>
            <p:cNvSpPr>
              <a:spLocks noChangeShapeType="1"/>
            </p:cNvSpPr>
            <p:nvPr/>
          </p:nvSpPr>
          <p:spPr bwMode="auto">
            <a:xfrm>
              <a:off x="3024" y="1424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81" name="Rectangle 7"/>
          <p:cNvSpPr>
            <a:spLocks noChangeArrowheads="1"/>
          </p:cNvSpPr>
          <p:nvPr/>
        </p:nvSpPr>
        <p:spPr bwMode="auto">
          <a:xfrm>
            <a:off x="466725" y="4876800"/>
            <a:ext cx="7772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sz="3200"/>
              <a:t>	Percent ionization =                 </a:t>
            </a:r>
            <a:r>
              <a:rPr lang="en-US" sz="3200">
                <a:sym typeface="Symbol" charset="2"/>
              </a:rPr>
              <a:t> 100</a:t>
            </a:r>
          </a:p>
          <a:p>
            <a:pPr marL="342900" indent="-342900" eaLnBrk="1" hangingPunct="1">
              <a:lnSpc>
                <a:spcPct val="50000"/>
              </a:lnSpc>
              <a:spcBef>
                <a:spcPct val="20000"/>
              </a:spcBef>
            </a:pPr>
            <a:endParaRPr lang="en-US" sz="3200">
              <a:sym typeface="Symbol" charset="2"/>
            </a:endParaRPr>
          </a:p>
        </p:txBody>
      </p:sp>
      <p:grpSp>
        <p:nvGrpSpPr>
          <p:cNvPr id="24582" name="Group 13"/>
          <p:cNvGrpSpPr>
            <a:grpSpLocks/>
          </p:cNvGrpSpPr>
          <p:nvPr/>
        </p:nvGrpSpPr>
        <p:grpSpPr bwMode="auto">
          <a:xfrm>
            <a:off x="4500563" y="4600575"/>
            <a:ext cx="1941512" cy="1066800"/>
            <a:chOff x="2781" y="2898"/>
            <a:chExt cx="1223" cy="672"/>
          </a:xfrm>
        </p:grpSpPr>
        <p:sp>
          <p:nvSpPr>
            <p:cNvPr id="24585" name="Rectangle 9"/>
            <p:cNvSpPr>
              <a:spLocks noChangeArrowheads="1"/>
            </p:cNvSpPr>
            <p:nvPr/>
          </p:nvSpPr>
          <p:spPr bwMode="auto">
            <a:xfrm>
              <a:off x="2781" y="2898"/>
              <a:ext cx="1223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3200"/>
                <a:t>4.2 </a:t>
              </a:r>
              <a:r>
                <a:rPr lang="en-US" sz="3200">
                  <a:sym typeface="Symbol" charset="2"/>
                </a:rPr>
                <a:t> 10</a:t>
              </a:r>
              <a:r>
                <a:rPr lang="en-US" sz="3200" baseline="30000">
                  <a:ea typeface="Arial" charset="0"/>
                  <a:cs typeface="Arial" charset="0"/>
                  <a:sym typeface="Symbol" charset="2"/>
                </a:rPr>
                <a:t></a:t>
              </a:r>
              <a:r>
                <a:rPr lang="en-US" sz="3200" baseline="30000">
                  <a:sym typeface="Symbol" charset="2"/>
                </a:rPr>
                <a:t>3</a:t>
              </a:r>
              <a:endParaRPr lang="en-US" sz="3200"/>
            </a:p>
            <a:p>
              <a:pPr algn="ctr"/>
              <a:r>
                <a:rPr lang="en-US" sz="3200"/>
                <a:t>0.10</a:t>
              </a:r>
            </a:p>
          </p:txBody>
        </p:sp>
        <p:sp>
          <p:nvSpPr>
            <p:cNvPr id="24586" name="Line 10"/>
            <p:cNvSpPr>
              <a:spLocks noChangeShapeType="1"/>
            </p:cNvSpPr>
            <p:nvPr/>
          </p:nvSpPr>
          <p:spPr bwMode="auto">
            <a:xfrm>
              <a:off x="2832" y="3248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83" name="Rectangle 11"/>
          <p:cNvSpPr>
            <a:spLocks noChangeArrowheads="1"/>
          </p:cNvSpPr>
          <p:nvPr/>
        </p:nvSpPr>
        <p:spPr bwMode="auto">
          <a:xfrm>
            <a:off x="4143375" y="5622925"/>
            <a:ext cx="14605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= 4.2%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r>
              <a:rPr lang="en-US"/>
              <a:t>Method to Follow to Calculate pH Using </a:t>
            </a:r>
            <a:r>
              <a:rPr lang="en-US" i="1"/>
              <a:t>K</a:t>
            </a:r>
            <a:r>
              <a:rPr lang="en-US" i="1" baseline="-25000"/>
              <a:t>a</a:t>
            </a:r>
            <a:endParaRPr lang="en-US" i="1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4724400"/>
          </a:xfrm>
        </p:spPr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sz="3000"/>
              <a:t>Write the chemical equation for the ionization equilibrium.</a:t>
            </a:r>
          </a:p>
          <a:p>
            <a:pPr marL="514350" indent="-514350">
              <a:buFontTx/>
              <a:buAutoNum type="arabicParenR"/>
            </a:pPr>
            <a:r>
              <a:rPr lang="en-US" sz="3000"/>
              <a:t>Write the equilibrium constant expression.</a:t>
            </a:r>
          </a:p>
          <a:p>
            <a:pPr marL="514350" indent="-514350">
              <a:buFontTx/>
              <a:buAutoNum type="arabicParenR"/>
            </a:pPr>
            <a:r>
              <a:rPr lang="en-US" sz="3000"/>
              <a:t>Set up a table for Initial/Change in/Equilibrium Concentration to determine equilibrium concentrations as a function of change (</a:t>
            </a:r>
            <a:r>
              <a:rPr lang="en-US" sz="3000" i="1"/>
              <a:t>x</a:t>
            </a:r>
            <a:r>
              <a:rPr lang="en-US" sz="3000"/>
              <a:t>).</a:t>
            </a:r>
          </a:p>
          <a:p>
            <a:pPr marL="514350" indent="-514350">
              <a:buFontTx/>
              <a:buAutoNum type="arabicParenR"/>
            </a:pPr>
            <a:r>
              <a:rPr lang="en-US" sz="3000"/>
              <a:t>Substitute equilibrium concentrations into the equilibrium constant expression and solve for </a:t>
            </a:r>
            <a:r>
              <a:rPr lang="en-US" sz="3000" i="1"/>
              <a:t>x</a:t>
            </a:r>
            <a:r>
              <a:rPr lang="en-US" sz="3000"/>
              <a:t>. (Make assumptions if you can!)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685800" y="1077913"/>
            <a:ext cx="7772400" cy="2514600"/>
          </a:xfrm>
        </p:spPr>
        <p:txBody>
          <a:bodyPr/>
          <a:lstStyle/>
          <a:p>
            <a:r>
              <a:rPr lang="en-US"/>
              <a:t>Calculate the pH of a 0.30 </a:t>
            </a:r>
            <a:r>
              <a:rPr lang="en-US" i="1"/>
              <a:t>M</a:t>
            </a:r>
            <a:r>
              <a:rPr lang="en-US"/>
              <a:t> solution of acetic acid, 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, at 25 </a:t>
            </a:r>
            <a:r>
              <a:rPr lang="en-US">
                <a:sym typeface="Symbol" charset="2"/>
              </a:rPr>
              <a:t>C.</a:t>
            </a:r>
          </a:p>
          <a:p>
            <a:endParaRPr lang="en-US">
              <a:sym typeface="Symbol" charset="2"/>
            </a:endParaRPr>
          </a:p>
          <a:p>
            <a:pPr>
              <a:buFontTx/>
              <a:buAutoNum type="arabicParenR"/>
            </a:pPr>
            <a:r>
              <a:rPr lang="en-US"/>
              <a:t>  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 + H</a:t>
            </a:r>
            <a:r>
              <a:rPr lang="en-US" baseline="-25000"/>
              <a:t>2</a:t>
            </a:r>
            <a:r>
              <a:rPr lang="en-US"/>
              <a:t>O ⇌ 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 + 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 baseline="40000"/>
              <a:t>–</a:t>
            </a:r>
            <a:endParaRPr lang="en-US"/>
          </a:p>
          <a:p>
            <a:pPr>
              <a:buFontTx/>
              <a:buAutoNum type="arabicParenR"/>
            </a:pPr>
            <a:r>
              <a:rPr lang="en-US"/>
              <a:t> 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 =  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][C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 baseline="40000"/>
              <a:t>–</a:t>
            </a:r>
            <a:r>
              <a:rPr lang="en-US"/>
              <a:t>] / [HC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]</a:t>
            </a:r>
          </a:p>
          <a:p>
            <a:pPr>
              <a:buFontTx/>
              <a:buAutoNum type="arabicParenR"/>
            </a:pPr>
            <a:r>
              <a:rPr lang="en-US"/>
              <a:t> </a:t>
            </a:r>
          </a:p>
          <a:p>
            <a:pPr>
              <a:buFontTx/>
              <a:buAutoNum type="arabicParenR"/>
            </a:pPr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19200" y="4191000"/>
          <a:ext cx="6858000" cy="1947864"/>
        </p:xfrm>
        <a:graphic>
          <a:graphicData uri="http://schemas.openxmlformats.org/drawingml/2006/table">
            <a:tbl>
              <a:tblPr/>
              <a:tblGrid>
                <a:gridCol w="1714500"/>
                <a:gridCol w="1714500"/>
                <a:gridCol w="1546225"/>
                <a:gridCol w="1882775"/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COOH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</a:t>
                      </a:r>
                      <a:r>
                        <a:rPr kumimoji="0" lang="en-US" sz="1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COO</a:t>
                      </a:r>
                      <a:r>
                        <a:rPr kumimoji="0" lang="en-US" sz="1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 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 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0.30 – 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26655" name="Rectangle 4"/>
          <p:cNvSpPr>
            <a:spLocks noChangeArrowheads="1"/>
          </p:cNvSpPr>
          <p:nvPr/>
        </p:nvSpPr>
        <p:spPr bwMode="auto">
          <a:xfrm>
            <a:off x="1531938" y="336391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Example (concluded)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458200" cy="5181600"/>
          </a:xfrm>
        </p:spPr>
        <p:txBody>
          <a:bodyPr/>
          <a:lstStyle/>
          <a:p>
            <a:pPr marL="514350" indent="-514350">
              <a:buFontTx/>
              <a:buAutoNum type="arabicParenR" startAt="4"/>
            </a:pP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i="1" baseline="-25000" dirty="0"/>
              <a:t>a</a:t>
            </a:r>
            <a:r>
              <a:rPr lang="en-US" dirty="0"/>
              <a:t>  =  [H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30000" dirty="0"/>
              <a:t>+</a:t>
            </a:r>
            <a:r>
              <a:rPr lang="en-US" dirty="0"/>
              <a:t>][C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baseline="40000" dirty="0"/>
              <a:t>–</a:t>
            </a:r>
            <a:r>
              <a:rPr lang="en-US" dirty="0"/>
              <a:t>] / [HC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 marL="514350" indent="-514350">
              <a:buFontTx/>
              <a:buNone/>
            </a:pPr>
            <a:r>
              <a:rPr lang="en-US" dirty="0"/>
              <a:t>           =  (</a:t>
            </a:r>
            <a:r>
              <a:rPr lang="en-US" i="1" dirty="0" err="1"/>
              <a:t>x</a:t>
            </a:r>
            <a:r>
              <a:rPr lang="en-US" dirty="0" err="1"/>
              <a:t>)(</a:t>
            </a:r>
            <a:r>
              <a:rPr lang="en-US" i="1" dirty="0" err="1"/>
              <a:t>x</a:t>
            </a:r>
            <a:r>
              <a:rPr lang="en-US" dirty="0"/>
              <a:t>) / (0.30 – </a:t>
            </a:r>
            <a:r>
              <a:rPr lang="en-US" i="1" dirty="0" err="1"/>
              <a:t>x</a:t>
            </a:r>
            <a:r>
              <a:rPr lang="en-US" dirty="0"/>
              <a:t>)</a:t>
            </a:r>
            <a:endParaRPr lang="en-US" dirty="0" smtClean="0"/>
          </a:p>
          <a:p>
            <a:pPr marL="514350" indent="-514350">
              <a:buFontTx/>
              <a:buNone/>
            </a:pPr>
            <a:r>
              <a:rPr lang="en-US" dirty="0" smtClean="0"/>
              <a:t>	If </a:t>
            </a:r>
            <a:r>
              <a:rPr lang="en-US" dirty="0"/>
              <a:t>we assume that </a:t>
            </a:r>
            <a:r>
              <a:rPr lang="en-US" i="1" dirty="0" err="1"/>
              <a:t>x</a:t>
            </a:r>
            <a:r>
              <a:rPr lang="en-US" dirty="0"/>
              <a:t> &lt;&lt; 0.30, then 0.30 – </a:t>
            </a:r>
            <a:r>
              <a:rPr lang="en-US" i="1" dirty="0" err="1"/>
              <a:t>x</a:t>
            </a:r>
            <a:r>
              <a:rPr lang="en-US" dirty="0"/>
              <a:t> becomes 0.30. The problem becomes easier, since we don’t have to use the quadratic formula to solve it.</a:t>
            </a:r>
          </a:p>
          <a:p>
            <a:pPr marL="514350" indent="-514350">
              <a:buFontTx/>
              <a:buNone/>
            </a:pPr>
            <a:r>
              <a:rPr lang="en-US" i="1" smtClean="0"/>
              <a:t>K</a:t>
            </a:r>
            <a:r>
              <a:rPr lang="en-US" i="1" baseline="-25000" smtClean="0"/>
              <a:t>a</a:t>
            </a:r>
            <a:r>
              <a:rPr lang="en-US" smtClean="0"/>
              <a:t>  </a:t>
            </a:r>
            <a:r>
              <a:rPr lang="en-US"/>
              <a:t>=  </a:t>
            </a:r>
            <a:r>
              <a:rPr lang="en-US" smtClean="0"/>
              <a:t>1.8 × 10</a:t>
            </a:r>
            <a:r>
              <a:rPr lang="en-US" baseline="30000" smtClean="0"/>
              <a:t>–5</a:t>
            </a:r>
            <a:r>
              <a:rPr lang="en-US" smtClean="0"/>
              <a:t>  </a:t>
            </a:r>
            <a:r>
              <a:rPr lang="en-US" dirty="0"/>
              <a:t>= 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/ 0.30, so </a:t>
            </a:r>
            <a:r>
              <a:rPr lang="en-US" i="1" dirty="0" err="1"/>
              <a:t>x</a:t>
            </a:r>
            <a:r>
              <a:rPr lang="en-US" dirty="0"/>
              <a:t> </a:t>
            </a:r>
            <a:r>
              <a:rPr lang="en-US"/>
              <a:t>= </a:t>
            </a:r>
            <a:r>
              <a:rPr lang="en-US" smtClean="0"/>
              <a:t>2.3 × 10</a:t>
            </a:r>
            <a:r>
              <a:rPr lang="en-US" baseline="30000" smtClean="0"/>
              <a:t>–3</a:t>
            </a:r>
            <a:endParaRPr lang="en-US" dirty="0"/>
          </a:p>
          <a:p>
            <a:pPr marL="514350" indent="-514350">
              <a:buFontTx/>
              <a:buNone/>
            </a:pPr>
            <a:r>
              <a:rPr lang="en-US" i="1" dirty="0" err="1"/>
              <a:t>x</a:t>
            </a:r>
            <a:r>
              <a:rPr lang="en-US" dirty="0"/>
              <a:t> = [H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30000" dirty="0"/>
              <a:t>+</a:t>
            </a:r>
            <a:r>
              <a:rPr lang="en-US" dirty="0"/>
              <a:t>], so pH = </a:t>
            </a:r>
            <a:r>
              <a:rPr lang="en-US"/>
              <a:t>–</a:t>
            </a:r>
            <a:r>
              <a:rPr lang="en-US" smtClean="0"/>
              <a:t>log(2.3 × 10</a:t>
            </a:r>
            <a:r>
              <a:rPr lang="en-US" baseline="30000" smtClean="0"/>
              <a:t>–3</a:t>
            </a:r>
            <a:r>
              <a:rPr lang="en-US" dirty="0"/>
              <a:t>) = 2.64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295400"/>
          </a:xfrm>
        </p:spPr>
        <p:txBody>
          <a:bodyPr/>
          <a:lstStyle/>
          <a:p>
            <a:r>
              <a:rPr lang="en-US"/>
              <a:t>Strong vs. Weak Acids—</a:t>
            </a:r>
            <a:br>
              <a:rPr lang="en-US"/>
            </a:br>
            <a:r>
              <a:rPr lang="en-US"/>
              <a:t>Another Comparison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772400" cy="2590800"/>
          </a:xfrm>
        </p:spPr>
        <p:txBody>
          <a:bodyPr/>
          <a:lstStyle/>
          <a:p>
            <a:r>
              <a:rPr lang="en-US"/>
              <a:t>Strong Acid: [H</a:t>
            </a:r>
            <a:r>
              <a:rPr lang="en-US" baseline="30000"/>
              <a:t>+</a:t>
            </a:r>
            <a:r>
              <a:rPr lang="en-US"/>
              <a:t>]</a:t>
            </a:r>
            <a:r>
              <a:rPr lang="en-US" baseline="-25000"/>
              <a:t>eq</a:t>
            </a:r>
            <a:r>
              <a:rPr lang="en-US"/>
              <a:t> = [HA]</a:t>
            </a:r>
            <a:r>
              <a:rPr lang="en-US" baseline="-25000"/>
              <a:t>init</a:t>
            </a:r>
          </a:p>
          <a:p>
            <a:r>
              <a:rPr lang="en-US"/>
              <a:t>Weak Acid: [H</a:t>
            </a:r>
            <a:r>
              <a:rPr lang="en-US" baseline="30000"/>
              <a:t>+</a:t>
            </a:r>
            <a:r>
              <a:rPr lang="en-US"/>
              <a:t>]</a:t>
            </a:r>
            <a:r>
              <a:rPr lang="en-US" baseline="-25000"/>
              <a:t>eq</a:t>
            </a:r>
            <a:r>
              <a:rPr lang="en-US"/>
              <a:t> &lt; [HA]</a:t>
            </a:r>
            <a:r>
              <a:rPr lang="en-US" baseline="-25000"/>
              <a:t>init</a:t>
            </a:r>
          </a:p>
          <a:p>
            <a:r>
              <a:rPr lang="en-US"/>
              <a:t>This creates a difference in conductivity and in rates of chemical reactions.</a:t>
            </a:r>
          </a:p>
        </p:txBody>
      </p:sp>
      <p:pic>
        <p:nvPicPr>
          <p:cNvPr id="5" name="Picture 4" descr="16_11_Figure.jpg"/>
          <p:cNvPicPr>
            <a:picLocks noChangeAspect="1"/>
          </p:cNvPicPr>
          <p:nvPr/>
        </p:nvPicPr>
        <p:blipFill>
          <a:blip r:embed="rId2"/>
          <a:srcRect b="5752"/>
          <a:stretch>
            <a:fillRect/>
          </a:stretch>
        </p:blipFill>
        <p:spPr>
          <a:xfrm>
            <a:off x="990600" y="3886200"/>
            <a:ext cx="6781800" cy="257950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Polyprotic Acids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610600" cy="2133600"/>
          </a:xfrm>
        </p:spPr>
        <p:txBody>
          <a:bodyPr/>
          <a:lstStyle/>
          <a:p>
            <a:pPr eaLnBrk="1" hangingPunct="1"/>
            <a:r>
              <a:rPr lang="en-US" sz="2800"/>
              <a:t>Polyprotic acids have more than one acidic proton.</a:t>
            </a:r>
          </a:p>
          <a:p>
            <a:pPr eaLnBrk="1" hangingPunct="1"/>
            <a:r>
              <a:rPr lang="en-US" sz="2800"/>
              <a:t>It is always easier to remove the first proton than any successive proton.</a:t>
            </a:r>
          </a:p>
          <a:p>
            <a:pPr eaLnBrk="1" hangingPunct="1"/>
            <a:r>
              <a:rPr lang="en-US" sz="2800"/>
              <a:t>If the factor in the </a:t>
            </a: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 values for the first and second dissociation has a difference of 3 or greater, the pH generally depends </a:t>
            </a:r>
            <a:r>
              <a:rPr lang="en-US" sz="2800" i="1"/>
              <a:t>only</a:t>
            </a:r>
            <a:r>
              <a:rPr lang="en-US" sz="2800"/>
              <a:t> on the first dissociation.</a:t>
            </a:r>
          </a:p>
        </p:txBody>
      </p:sp>
      <p:pic>
        <p:nvPicPr>
          <p:cNvPr id="6" name="Picture 5" descr="16_03_Table.jpg"/>
          <p:cNvPicPr>
            <a:picLocks noChangeAspect="1"/>
          </p:cNvPicPr>
          <p:nvPr/>
        </p:nvPicPr>
        <p:blipFill>
          <a:blip r:embed="rId3"/>
          <a:srcRect b="3835"/>
          <a:stretch>
            <a:fillRect/>
          </a:stretch>
        </p:blipFill>
        <p:spPr>
          <a:xfrm>
            <a:off x="1447800" y="3810000"/>
            <a:ext cx="5334000" cy="25793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 Bases</a:t>
            </a:r>
          </a:p>
        </p:txBody>
      </p:sp>
      <p:sp>
        <p:nvSpPr>
          <p:cNvPr id="30723" name="Content Placeholder 5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3810000"/>
          </a:xfrm>
        </p:spPr>
        <p:txBody>
          <a:bodyPr/>
          <a:lstStyle/>
          <a:p>
            <a:r>
              <a:rPr lang="en-US"/>
              <a:t>Ammonia, NH</a:t>
            </a:r>
            <a:r>
              <a:rPr lang="en-US" baseline="-25000"/>
              <a:t>3,</a:t>
            </a:r>
            <a:r>
              <a:rPr lang="en-US"/>
              <a:t> is a weak base.</a:t>
            </a:r>
          </a:p>
          <a:p>
            <a:r>
              <a:rPr lang="en-US"/>
              <a:t>Like weak acids, weak bases have an equilibrium constant called the </a:t>
            </a:r>
            <a:r>
              <a:rPr lang="en-US" b="1"/>
              <a:t>base dissociation constant</a:t>
            </a:r>
            <a:r>
              <a:rPr lang="en-US"/>
              <a:t>.</a:t>
            </a:r>
          </a:p>
          <a:p>
            <a:r>
              <a:rPr lang="en-US"/>
              <a:t>Equilibrium calculations work the </a:t>
            </a:r>
            <a:r>
              <a:rPr lang="en-US" i="1"/>
              <a:t>same </a:t>
            </a:r>
            <a:r>
              <a:rPr lang="en-US"/>
              <a:t>as for acids, using the base dissociation constant instead.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029200"/>
            <a:ext cx="6400800" cy="5537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/>
              <a:t>Brønsted–Lowry Acid and Base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2400" cy="3200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A Brønsted–Lowry </a:t>
            </a:r>
            <a:r>
              <a:rPr lang="en-US" b="1"/>
              <a:t>acid</a:t>
            </a:r>
            <a:r>
              <a:rPr lang="en-US"/>
              <a:t> must have at least one removable (acidic) proton (H</a:t>
            </a:r>
            <a:r>
              <a:rPr lang="en-US" baseline="30000"/>
              <a:t>+</a:t>
            </a:r>
            <a:r>
              <a:rPr lang="en-US"/>
              <a:t>) to donate.</a:t>
            </a:r>
          </a:p>
          <a:p>
            <a:pPr marL="0" indent="0" eaLnBrk="1" hangingPunct="1">
              <a:buFontTx/>
              <a:buNone/>
            </a:pPr>
            <a:r>
              <a:rPr lang="en-US"/>
              <a:t>A Brønsted–Lowry base must have at least one nonbonding pair of electrons to accept a proton (H</a:t>
            </a:r>
            <a:r>
              <a:rPr lang="en-US" baseline="30000"/>
              <a:t>+</a:t>
            </a:r>
            <a:r>
              <a:rPr lang="en-US"/>
              <a:t>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2000"/>
            <a:ext cx="3886200" cy="20264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Base Dissociation Constants</a:t>
            </a:r>
          </a:p>
        </p:txBody>
      </p:sp>
      <p:pic>
        <p:nvPicPr>
          <p:cNvPr id="5" name="Picture 4" descr="16_04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676400" y="1219200"/>
            <a:ext cx="6114288" cy="53360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2590800"/>
          </a:xfrm>
        </p:spPr>
        <p:txBody>
          <a:bodyPr/>
          <a:lstStyle/>
          <a:p>
            <a:r>
              <a:rPr lang="en-US"/>
              <a:t>What is the pH of 0.15 </a:t>
            </a:r>
            <a:r>
              <a:rPr lang="en-US" i="1"/>
              <a:t>M</a:t>
            </a:r>
            <a:r>
              <a:rPr lang="en-US"/>
              <a:t> NH</a:t>
            </a:r>
            <a:r>
              <a:rPr lang="en-US" baseline="-25000"/>
              <a:t>3</a:t>
            </a:r>
            <a:r>
              <a:rPr lang="en-US"/>
              <a:t>?</a:t>
            </a:r>
          </a:p>
          <a:p>
            <a:pPr>
              <a:buFontTx/>
              <a:buAutoNum type="arabicParenR"/>
            </a:pPr>
            <a:r>
              <a:rPr lang="en-US"/>
              <a:t> </a:t>
            </a:r>
            <a:r>
              <a:rPr lang="en-US" smtClean="0"/>
              <a:t>NH</a:t>
            </a:r>
            <a:r>
              <a:rPr lang="en-US" baseline="-25000" smtClean="0"/>
              <a:t>3</a:t>
            </a:r>
            <a:r>
              <a:rPr lang="en-US" smtClean="0"/>
              <a:t> + </a:t>
            </a:r>
            <a:r>
              <a:rPr lang="en-US"/>
              <a:t>H</a:t>
            </a:r>
            <a:r>
              <a:rPr lang="en-US" baseline="-25000"/>
              <a:t>2</a:t>
            </a:r>
            <a:r>
              <a:rPr lang="en-US"/>
              <a:t>O  ⇌  NH</a:t>
            </a:r>
            <a:r>
              <a:rPr lang="en-US" baseline="-25000"/>
              <a:t>4</a:t>
            </a:r>
            <a:r>
              <a:rPr lang="en-US" baseline="30000"/>
              <a:t>+</a:t>
            </a:r>
            <a:r>
              <a:rPr lang="en-US"/>
              <a:t> </a:t>
            </a:r>
            <a:r>
              <a:rPr lang="en-US" smtClean="0"/>
              <a:t>+ </a:t>
            </a:r>
            <a:r>
              <a:rPr lang="en-US"/>
              <a:t>OH</a:t>
            </a:r>
            <a:r>
              <a:rPr lang="en-US" baseline="40000"/>
              <a:t>–</a:t>
            </a:r>
            <a:endParaRPr lang="en-US"/>
          </a:p>
          <a:p>
            <a:pPr>
              <a:buFontTx/>
              <a:buAutoNum type="arabicParenR"/>
            </a:pPr>
            <a:r>
              <a:rPr lang="en-US"/>
              <a:t> </a:t>
            </a:r>
            <a:r>
              <a:rPr lang="en-US" i="1"/>
              <a:t>K</a:t>
            </a:r>
            <a:r>
              <a:rPr lang="en-US" i="1" baseline="-25000"/>
              <a:t>b</a:t>
            </a:r>
            <a:r>
              <a:rPr lang="en-US"/>
              <a:t> </a:t>
            </a:r>
            <a:r>
              <a:rPr lang="en-US" smtClean="0"/>
              <a:t>= </a:t>
            </a:r>
            <a:r>
              <a:rPr lang="en-US"/>
              <a:t>[NH</a:t>
            </a:r>
            <a:r>
              <a:rPr lang="en-US" baseline="-25000"/>
              <a:t>4</a:t>
            </a:r>
            <a:r>
              <a:rPr lang="en-US" baseline="30000"/>
              <a:t>+</a:t>
            </a:r>
            <a:r>
              <a:rPr lang="en-US"/>
              <a:t>][OH</a:t>
            </a:r>
            <a:r>
              <a:rPr lang="en-US" baseline="40000"/>
              <a:t>–</a:t>
            </a:r>
            <a:r>
              <a:rPr lang="en-US"/>
              <a:t>] / [NH</a:t>
            </a:r>
            <a:r>
              <a:rPr lang="en-US" baseline="-25000"/>
              <a:t>3</a:t>
            </a:r>
            <a:r>
              <a:rPr lang="en-US"/>
              <a:t>] </a:t>
            </a:r>
            <a:r>
              <a:rPr lang="en-US" smtClean="0"/>
              <a:t>= 1.8 × 10</a:t>
            </a:r>
            <a:r>
              <a:rPr lang="en-US" baseline="30000" smtClean="0"/>
              <a:t>–5</a:t>
            </a:r>
            <a:endParaRPr lang="en-US"/>
          </a:p>
          <a:p>
            <a:pPr>
              <a:buFontTx/>
              <a:buAutoNum type="arabicParenR"/>
            </a:pPr>
            <a:r>
              <a:rPr lang="en-US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43000" y="3568700"/>
          <a:ext cx="6934200" cy="2314577"/>
        </p:xfrm>
        <a:graphic>
          <a:graphicData uri="http://schemas.openxmlformats.org/drawingml/2006/table">
            <a:tbl>
              <a:tblPr/>
              <a:tblGrid>
                <a:gridCol w="1733550"/>
                <a:gridCol w="1733550"/>
                <a:gridCol w="1733550"/>
                <a:gridCol w="1733550"/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 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3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NH</a:t>
                      </a:r>
                      <a:r>
                        <a:rPr kumimoji="0" lang="en-US" sz="11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  <a:r>
                        <a:rPr kumimoji="0" lang="en-US" sz="1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OH</a:t>
                      </a:r>
                      <a:r>
                        <a:rPr kumimoji="0" lang="en-US" sz="11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Initial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0.15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Change in 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–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+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693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Equilibrium Concentration (</a:t>
                      </a:r>
                      <a:r>
                        <a:rPr kumimoji="0" lang="en-US" sz="11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M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)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0.15 – </a:t>
                      </a: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x</a:t>
                      </a:r>
                      <a:endParaRPr kumimoji="0" lang="en-US" sz="11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32799" name="Rectangle 1"/>
          <p:cNvSpPr>
            <a:spLocks noChangeArrowheads="1"/>
          </p:cNvSpPr>
          <p:nvPr/>
        </p:nvSpPr>
        <p:spPr bwMode="auto">
          <a:xfrm>
            <a:off x="1531938" y="336391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(completed)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229600" cy="4114800"/>
          </a:xfrm>
        </p:spPr>
        <p:txBody>
          <a:bodyPr/>
          <a:lstStyle/>
          <a:p>
            <a:pPr marL="514350" indent="-514350">
              <a:buFontTx/>
              <a:buAutoNum type="arabicParenR" startAt="4"/>
            </a:pPr>
            <a:r>
              <a:rPr lang="en-US" smtClean="0"/>
              <a:t>1.8 × 10 </a:t>
            </a:r>
            <a:r>
              <a:rPr lang="en-US" dirty="0"/>
              <a:t>– </a:t>
            </a:r>
            <a:r>
              <a:rPr lang="en-US"/>
              <a:t>5 </a:t>
            </a:r>
            <a:r>
              <a:rPr lang="en-US" smtClean="0"/>
              <a:t>= </a:t>
            </a:r>
            <a:r>
              <a:rPr lang="en-US" i="1" smtClean="0"/>
              <a:t>x</a:t>
            </a:r>
            <a:r>
              <a:rPr lang="en-US" baseline="30000" smtClean="0"/>
              <a:t>2</a:t>
            </a:r>
            <a:r>
              <a:rPr lang="en-US" smtClean="0"/>
              <a:t> </a:t>
            </a:r>
            <a:r>
              <a:rPr lang="en-US" dirty="0"/>
              <a:t>/ (0.15 – </a:t>
            </a:r>
            <a:r>
              <a:rPr lang="en-US" i="1" dirty="0" err="1"/>
              <a:t>x</a:t>
            </a:r>
            <a:r>
              <a:rPr lang="en-US" dirty="0"/>
              <a:t>)</a:t>
            </a:r>
          </a:p>
          <a:p>
            <a:pPr marL="514350" indent="-514350">
              <a:buFontTx/>
              <a:buNone/>
            </a:pPr>
            <a:r>
              <a:rPr lang="en-US" dirty="0"/>
              <a:t>If we assume that </a:t>
            </a:r>
            <a:r>
              <a:rPr lang="en-US" i="1" dirty="0" err="1"/>
              <a:t>x</a:t>
            </a:r>
            <a:r>
              <a:rPr lang="en-US" dirty="0"/>
              <a:t> &lt;&lt; 0.15, 0.15 – </a:t>
            </a:r>
            <a:r>
              <a:rPr lang="en-US" dirty="0" err="1"/>
              <a:t>x</a:t>
            </a:r>
            <a:r>
              <a:rPr lang="en-US" dirty="0"/>
              <a:t> = 0.15.</a:t>
            </a:r>
          </a:p>
          <a:p>
            <a:pPr marL="514350" indent="-514350">
              <a:buFontTx/>
              <a:buNone/>
            </a:pPr>
            <a:r>
              <a:rPr lang="en-US" dirty="0"/>
              <a:t>Then</a:t>
            </a:r>
            <a:r>
              <a:rPr lang="en-US"/>
              <a:t>: </a:t>
            </a:r>
            <a:r>
              <a:rPr lang="en-US" smtClean="0"/>
              <a:t>1.8 × 10</a:t>
            </a:r>
            <a:r>
              <a:rPr lang="en-US" baseline="30000" smtClean="0"/>
              <a:t>–5</a:t>
            </a:r>
            <a:r>
              <a:rPr lang="en-US" smtClean="0"/>
              <a:t> </a:t>
            </a:r>
            <a:r>
              <a:rPr lang="en-US" dirty="0"/>
              <a:t>= 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 / 0.15</a:t>
            </a:r>
          </a:p>
          <a:p>
            <a:pPr marL="514350" indent="-514350">
              <a:buFontTx/>
              <a:buNone/>
            </a:pPr>
            <a:r>
              <a:rPr lang="en-US" dirty="0"/>
              <a:t>and:	</a:t>
            </a:r>
            <a:r>
              <a:rPr lang="en-US" i="1" dirty="0" err="1"/>
              <a:t>x</a:t>
            </a:r>
            <a:r>
              <a:rPr lang="en-US" dirty="0"/>
              <a:t> </a:t>
            </a:r>
            <a:r>
              <a:rPr lang="en-US"/>
              <a:t>= </a:t>
            </a:r>
            <a:r>
              <a:rPr lang="en-US" smtClean="0"/>
              <a:t>1.6 × 10</a:t>
            </a:r>
            <a:r>
              <a:rPr lang="en-US" baseline="30000" smtClean="0"/>
              <a:t>–3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Note</a:t>
            </a:r>
            <a:r>
              <a:rPr lang="en-US" dirty="0"/>
              <a:t>: </a:t>
            </a:r>
            <a:r>
              <a:rPr lang="en-US" i="1" dirty="0" err="1"/>
              <a:t>x</a:t>
            </a:r>
            <a:r>
              <a:rPr lang="en-US" dirty="0"/>
              <a:t> is the </a:t>
            </a:r>
            <a:r>
              <a:rPr lang="en-US" dirty="0" err="1"/>
              <a:t>molarity</a:t>
            </a:r>
            <a:r>
              <a:rPr lang="en-US" dirty="0"/>
              <a:t> of OH</a:t>
            </a:r>
            <a:r>
              <a:rPr lang="en-US" baseline="40000" dirty="0"/>
              <a:t>–</a:t>
            </a:r>
            <a:r>
              <a:rPr lang="en-US" dirty="0"/>
              <a:t>, so –</a:t>
            </a:r>
            <a:r>
              <a:rPr lang="en-US" dirty="0" err="1"/>
              <a:t>log(</a:t>
            </a:r>
            <a:r>
              <a:rPr lang="en-US" i="1" dirty="0" err="1"/>
              <a:t>x</a:t>
            </a:r>
            <a:r>
              <a:rPr lang="en-US" dirty="0"/>
              <a:t>) will be the </a:t>
            </a:r>
            <a:r>
              <a:rPr lang="en-US" dirty="0" err="1"/>
              <a:t>pOH</a:t>
            </a:r>
            <a:r>
              <a:rPr lang="en-US" dirty="0"/>
              <a:t>  (</a:t>
            </a:r>
            <a:r>
              <a:rPr lang="en-US" dirty="0" err="1"/>
              <a:t>pOH</a:t>
            </a:r>
            <a:r>
              <a:rPr lang="en-US" dirty="0"/>
              <a:t> = 2.80) and [14.00 – </a:t>
            </a:r>
            <a:r>
              <a:rPr lang="en-US" dirty="0" err="1"/>
              <a:t>pOH</a:t>
            </a:r>
            <a:r>
              <a:rPr lang="en-US" dirty="0"/>
              <a:t>] is pH (</a:t>
            </a:r>
            <a:r>
              <a:rPr lang="en-US"/>
              <a:t>pH </a:t>
            </a:r>
            <a:r>
              <a:rPr lang="en-US" smtClean="0"/>
              <a:t>= 11.20</a:t>
            </a:r>
            <a:r>
              <a:rPr lang="en-US" dirty="0"/>
              <a:t>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Weak Bases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791200" cy="4876800"/>
          </a:xfrm>
        </p:spPr>
        <p:txBody>
          <a:bodyPr/>
          <a:lstStyle/>
          <a:p>
            <a:r>
              <a:rPr lang="en-US" dirty="0"/>
              <a:t>Two main categories</a:t>
            </a:r>
          </a:p>
          <a:p>
            <a:pPr>
              <a:buFontTx/>
              <a:buAutoNum type="arabicParenR"/>
            </a:pPr>
            <a:r>
              <a:rPr lang="en-US" dirty="0"/>
              <a:t> Neutral substances with an Atom that has a nonbonding pair of electrons that can accept H</a:t>
            </a:r>
            <a:r>
              <a:rPr lang="en-US" baseline="30000" dirty="0"/>
              <a:t>+</a:t>
            </a:r>
            <a:r>
              <a:rPr lang="en-US" dirty="0"/>
              <a:t> (like ammonia and the </a:t>
            </a:r>
            <a:r>
              <a:rPr lang="en-US" b="1" dirty="0"/>
              <a:t>amines</a:t>
            </a:r>
            <a:r>
              <a:rPr lang="en-US" dirty="0"/>
              <a:t>)</a:t>
            </a:r>
          </a:p>
          <a:p>
            <a:pPr>
              <a:buFontTx/>
              <a:buAutoNum type="arabicParenR"/>
            </a:pPr>
            <a:r>
              <a:rPr lang="en-US" dirty="0"/>
              <a:t> Anions of weak acids</a:t>
            </a:r>
          </a:p>
        </p:txBody>
      </p:sp>
      <p:pic>
        <p:nvPicPr>
          <p:cNvPr id="5" name="Picture 4" descr="16_14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7131458" y="1143000"/>
            <a:ext cx="1772329" cy="4572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Relationship between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and </a:t>
            </a:r>
            <a:r>
              <a:rPr lang="en-US" i="1"/>
              <a:t>K</a:t>
            </a:r>
            <a:r>
              <a:rPr lang="en-US" i="1" baseline="-25000"/>
              <a:t>b</a:t>
            </a:r>
            <a:endParaRPr lang="en-US" i="1"/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3900488"/>
            <a:ext cx="8382000" cy="257651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800"/>
              <a:t>For a conjugate acid–base pair, </a:t>
            </a: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 and </a:t>
            </a:r>
            <a:r>
              <a:rPr lang="en-US" sz="2800" i="1"/>
              <a:t>K</a:t>
            </a:r>
            <a:r>
              <a:rPr lang="en-US" sz="2800" i="1" baseline="-25000"/>
              <a:t>b</a:t>
            </a:r>
            <a:r>
              <a:rPr lang="en-US" sz="2800"/>
              <a:t> are related in this way:</a:t>
            </a:r>
          </a:p>
          <a:p>
            <a:pPr marL="0" indent="0" algn="ctr" eaLnBrk="1" hangingPunct="1">
              <a:buFontTx/>
              <a:buNone/>
            </a:pP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 </a:t>
            </a:r>
            <a:r>
              <a:rPr lang="en-US" sz="2800" smtClean="0">
                <a:latin typeface="Arial"/>
                <a:cs typeface="Arial"/>
                <a:sym typeface="Symbol" charset="2"/>
              </a:rPr>
              <a:t>×</a:t>
            </a:r>
            <a:r>
              <a:rPr lang="en-US" sz="2800" smtClean="0">
                <a:sym typeface="Symbol" charset="2"/>
              </a:rPr>
              <a:t> </a:t>
            </a:r>
            <a:r>
              <a:rPr lang="en-US" sz="2800" i="1">
                <a:sym typeface="Symbol" charset="2"/>
              </a:rPr>
              <a:t>K</a:t>
            </a:r>
            <a:r>
              <a:rPr lang="en-US" sz="2800" i="1" baseline="-25000">
                <a:sym typeface="Symbol" charset="2"/>
              </a:rPr>
              <a:t>b</a:t>
            </a:r>
            <a:r>
              <a:rPr lang="en-US" sz="2800">
                <a:sym typeface="Symbol" charset="2"/>
              </a:rPr>
              <a:t> = </a:t>
            </a:r>
            <a:r>
              <a:rPr lang="en-US" sz="2800" i="1">
                <a:sym typeface="Symbol" charset="2"/>
              </a:rPr>
              <a:t>K</a:t>
            </a:r>
            <a:r>
              <a:rPr lang="en-US" sz="2800" i="1" baseline="-25000">
                <a:sym typeface="Symbol" charset="2"/>
              </a:rPr>
              <a:t>w</a:t>
            </a:r>
            <a:endParaRPr lang="en-US" sz="2800" i="1">
              <a:sym typeface="Symbol" charset="2"/>
            </a:endParaRPr>
          </a:p>
          <a:p>
            <a:pPr marL="0" indent="0" eaLnBrk="1" hangingPunct="1">
              <a:buFontTx/>
              <a:buNone/>
            </a:pPr>
            <a:r>
              <a:rPr lang="en-US" sz="2800"/>
              <a:t>Therefore, if you know one of them, you can calculate the other.</a:t>
            </a:r>
          </a:p>
        </p:txBody>
      </p:sp>
      <p:sp>
        <p:nvSpPr>
          <p:cNvPr id="35844" name="Rectangle 15"/>
          <p:cNvSpPr txBox="1">
            <a:spLocks noChangeArrowheads="1"/>
          </p:cNvSpPr>
          <p:nvPr/>
        </p:nvSpPr>
        <p:spPr bwMode="auto">
          <a:xfrm>
            <a:off x="2209800" y="6248400"/>
            <a:ext cx="472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ctr"/>
            <a:r>
              <a:rPr lang="en-US" sz="1400">
                <a:solidFill>
                  <a:srgbClr val="808080"/>
                </a:solidFill>
                <a:latin typeface="Times New Roman" charset="0"/>
                <a:ea typeface="Arial" charset="0"/>
                <a:cs typeface="Arial" charset="0"/>
              </a:rPr>
              <a:t>© 2015 Pearson Education, Inc.</a:t>
            </a:r>
          </a:p>
        </p:txBody>
      </p:sp>
      <p:pic>
        <p:nvPicPr>
          <p:cNvPr id="6" name="Picture 5" descr="16_05_Table.jpg"/>
          <p:cNvPicPr>
            <a:picLocks noChangeAspect="1"/>
          </p:cNvPicPr>
          <p:nvPr/>
        </p:nvPicPr>
        <p:blipFill>
          <a:blip r:embed="rId3"/>
          <a:srcRect b="4724"/>
          <a:stretch>
            <a:fillRect/>
          </a:stretch>
        </p:blipFill>
        <p:spPr>
          <a:xfrm>
            <a:off x="1676400" y="1295400"/>
            <a:ext cx="5818909" cy="2514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Acid–Base Properties of Salts</a:t>
            </a:r>
          </a:p>
        </p:txBody>
      </p:sp>
      <p:sp>
        <p:nvSpPr>
          <p:cNvPr id="36867" name="Content Placeholder 5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724400"/>
          </a:xfrm>
        </p:spPr>
        <p:txBody>
          <a:bodyPr/>
          <a:lstStyle/>
          <a:p>
            <a:r>
              <a:rPr lang="en-US"/>
              <a:t>Many ions react with water to create H</a:t>
            </a:r>
            <a:r>
              <a:rPr lang="en-US" baseline="30000"/>
              <a:t>+</a:t>
            </a:r>
            <a:r>
              <a:rPr lang="en-US"/>
              <a:t> or OH</a:t>
            </a:r>
            <a:r>
              <a:rPr lang="en-US" baseline="40000"/>
              <a:t>–</a:t>
            </a:r>
            <a:r>
              <a:rPr lang="en-US"/>
              <a:t>. The reaction with water is often called </a:t>
            </a:r>
            <a:r>
              <a:rPr lang="en-US" b="1"/>
              <a:t>hydrolysis</a:t>
            </a:r>
            <a:r>
              <a:rPr lang="en-US"/>
              <a:t>.</a:t>
            </a:r>
          </a:p>
          <a:p>
            <a:r>
              <a:rPr lang="en-US"/>
              <a:t>To determine whether a salt is an acid or a base, you need to look at the cation and anion separately.</a:t>
            </a:r>
          </a:p>
          <a:p>
            <a:r>
              <a:rPr lang="en-US"/>
              <a:t>The cation can be acidic or neutral.</a:t>
            </a:r>
          </a:p>
          <a:p>
            <a:r>
              <a:rPr lang="en-US"/>
              <a:t>The anion can be acidic, basic, or neutral.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Anions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181600"/>
          </a:xfrm>
        </p:spPr>
        <p:txBody>
          <a:bodyPr/>
          <a:lstStyle/>
          <a:p>
            <a:r>
              <a:rPr lang="en-US"/>
              <a:t>Anions of strong acids are neutral. For example, Cl</a:t>
            </a:r>
            <a:r>
              <a:rPr lang="en-US" baseline="40000"/>
              <a:t>–</a:t>
            </a:r>
            <a:r>
              <a:rPr lang="en-US"/>
              <a:t> will </a:t>
            </a:r>
            <a:r>
              <a:rPr lang="en-US" i="1"/>
              <a:t>not </a:t>
            </a:r>
            <a:r>
              <a:rPr lang="en-US"/>
              <a:t>react with water, so OH</a:t>
            </a:r>
            <a:r>
              <a:rPr lang="en-US" baseline="40000"/>
              <a:t>–</a:t>
            </a:r>
            <a:r>
              <a:rPr lang="en-US"/>
              <a:t> can’t be formed.</a:t>
            </a:r>
          </a:p>
          <a:p>
            <a:r>
              <a:rPr lang="en-US"/>
              <a:t>Anions of weak acids are conjugate bases, so they create OH</a:t>
            </a:r>
            <a:r>
              <a:rPr lang="en-US" baseline="40000"/>
              <a:t>–</a:t>
            </a:r>
            <a:r>
              <a:rPr lang="en-US"/>
              <a:t> in water; e.g., 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 baseline="40000"/>
              <a:t>–</a:t>
            </a:r>
            <a:r>
              <a:rPr lang="en-US"/>
              <a:t> + H</a:t>
            </a:r>
            <a:r>
              <a:rPr lang="en-US" baseline="-25000"/>
              <a:t>2</a:t>
            </a:r>
            <a:r>
              <a:rPr lang="en-US"/>
              <a:t>O ⇌  HC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-25000"/>
              <a:t>2</a:t>
            </a:r>
            <a:r>
              <a:rPr lang="en-US"/>
              <a:t> + OH</a:t>
            </a:r>
            <a:r>
              <a:rPr lang="en-US" baseline="40000"/>
              <a:t>–</a:t>
            </a:r>
            <a:endParaRPr lang="en-US"/>
          </a:p>
          <a:p>
            <a:r>
              <a:rPr lang="en-US"/>
              <a:t>Protonated anions from polyprotic acids can be acids or bases: If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 &gt; </a:t>
            </a:r>
            <a:r>
              <a:rPr lang="en-US" i="1"/>
              <a:t>K</a:t>
            </a:r>
            <a:r>
              <a:rPr lang="en-US" i="1" baseline="-25000"/>
              <a:t>b</a:t>
            </a:r>
            <a:r>
              <a:rPr lang="en-US" baseline="-25000"/>
              <a:t>,</a:t>
            </a:r>
            <a:r>
              <a:rPr lang="en-US"/>
              <a:t> the anion will be acidic; if </a:t>
            </a:r>
            <a:r>
              <a:rPr lang="en-US" i="1"/>
              <a:t>K</a:t>
            </a:r>
            <a:r>
              <a:rPr lang="en-US" i="1" baseline="-25000"/>
              <a:t>b</a:t>
            </a:r>
            <a:r>
              <a:rPr lang="en-US"/>
              <a:t> &gt; </a:t>
            </a:r>
            <a:r>
              <a:rPr lang="en-US" i="1"/>
              <a:t>K</a:t>
            </a:r>
            <a:r>
              <a:rPr lang="en-US" i="1" baseline="-25000"/>
              <a:t>a</a:t>
            </a:r>
            <a:r>
              <a:rPr lang="en-US"/>
              <a:t>, the anion will be basic.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Cations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00600"/>
          </a:xfrm>
        </p:spPr>
        <p:txBody>
          <a:bodyPr/>
          <a:lstStyle/>
          <a:p>
            <a:r>
              <a:rPr lang="en-US"/>
              <a:t>Group I or Group II (Ca</a:t>
            </a:r>
            <a:r>
              <a:rPr lang="en-US" baseline="30000"/>
              <a:t>2+</a:t>
            </a:r>
            <a:r>
              <a:rPr lang="en-US"/>
              <a:t>, Sr</a:t>
            </a:r>
            <a:r>
              <a:rPr lang="en-US" baseline="30000"/>
              <a:t>2+</a:t>
            </a:r>
            <a:r>
              <a:rPr lang="en-US"/>
              <a:t>, or Ba</a:t>
            </a:r>
            <a:r>
              <a:rPr lang="en-US" baseline="30000"/>
              <a:t>2+</a:t>
            </a:r>
            <a:r>
              <a:rPr lang="en-US"/>
              <a:t>) metal cations are neutral.</a:t>
            </a:r>
          </a:p>
          <a:p>
            <a:r>
              <a:rPr lang="en-US"/>
              <a:t>Polyatomic cations are typically the conjugate acids of a weak base; e.g., NH</a:t>
            </a:r>
            <a:r>
              <a:rPr lang="en-US" baseline="-25000"/>
              <a:t>4</a:t>
            </a:r>
            <a:r>
              <a:rPr lang="en-US" baseline="30000"/>
              <a:t>+</a:t>
            </a:r>
            <a:r>
              <a:rPr lang="en-US"/>
              <a:t>.</a:t>
            </a:r>
          </a:p>
          <a:p>
            <a:r>
              <a:rPr lang="en-US"/>
              <a:t>Transition and post-transition metal cations are acidic. Why? (There are no H atoms in these cations!)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/>
              <a:t>Hydrated Cations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772400" cy="2819400"/>
          </a:xfrm>
        </p:spPr>
        <p:txBody>
          <a:bodyPr/>
          <a:lstStyle/>
          <a:p>
            <a:r>
              <a:rPr lang="en-US" dirty="0"/>
              <a:t>Transition and post-transition metals form hydrated </a:t>
            </a:r>
            <a:r>
              <a:rPr lang="en-US" dirty="0" err="1"/>
              <a:t>cations</a:t>
            </a:r>
            <a:r>
              <a:rPr lang="en-US" dirty="0"/>
              <a:t>.</a:t>
            </a:r>
          </a:p>
          <a:p>
            <a:r>
              <a:rPr lang="en-US" dirty="0"/>
              <a:t>The water attached to the metal is more acidic than free water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molecules</a:t>
            </a:r>
            <a:r>
              <a:rPr lang="en-US" dirty="0"/>
              <a:t>, making the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hydrated </a:t>
            </a:r>
            <a:r>
              <a:rPr lang="en-US" dirty="0"/>
              <a:t>ions acidic.</a:t>
            </a:r>
          </a:p>
        </p:txBody>
      </p:sp>
      <p:pic>
        <p:nvPicPr>
          <p:cNvPr id="6" name="Picture 5" descr="16_17_Figure.jpg"/>
          <p:cNvPicPr>
            <a:picLocks noChangeAspect="1"/>
          </p:cNvPicPr>
          <p:nvPr/>
        </p:nvPicPr>
        <p:blipFill>
          <a:blip r:embed="rId2"/>
          <a:srcRect b="4112"/>
          <a:stretch>
            <a:fillRect/>
          </a:stretch>
        </p:blipFill>
        <p:spPr>
          <a:xfrm>
            <a:off x="457200" y="4090579"/>
            <a:ext cx="5257800" cy="2452388"/>
          </a:xfrm>
          <a:prstGeom prst="rect">
            <a:avLst/>
          </a:prstGeom>
        </p:spPr>
      </p:pic>
      <p:pic>
        <p:nvPicPr>
          <p:cNvPr id="7" name="Picture 6" descr="16_06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867400" y="2743200"/>
            <a:ext cx="3045538" cy="2895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</p:spPr>
        <p:txBody>
          <a:bodyPr/>
          <a:lstStyle/>
          <a:p>
            <a:r>
              <a:rPr lang="en-US"/>
              <a:t>Salt Solutions—</a:t>
            </a:r>
            <a:br>
              <a:rPr lang="en-US"/>
            </a:br>
            <a:r>
              <a:rPr lang="en-US"/>
              <a:t>Acidic, Basic, or Neutral?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77200" cy="5257800"/>
          </a:xfrm>
        </p:spPr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sz="2800"/>
              <a:t>Group I/II metal cation with anion of a strong acid: neutral</a:t>
            </a:r>
          </a:p>
          <a:p>
            <a:pPr marL="514350" indent="-514350">
              <a:buFontTx/>
              <a:buAutoNum type="arabicParenR"/>
            </a:pPr>
            <a:r>
              <a:rPr lang="en-US" sz="2800"/>
              <a:t>Group I/II metal cation with anion of a weak acid: basic (like the anion)</a:t>
            </a:r>
          </a:p>
          <a:p>
            <a:pPr marL="514350" indent="-514350">
              <a:buFontTx/>
              <a:buAutoNum type="arabicParenR"/>
            </a:pPr>
            <a:r>
              <a:rPr lang="en-US" sz="2800"/>
              <a:t>Transition/Post-transition metal cation or polyatomic cation with anion of a strong acid: acidic (like the cation)</a:t>
            </a:r>
          </a:p>
          <a:p>
            <a:pPr marL="514350" indent="-514350">
              <a:buFontTx/>
              <a:buAutoNum type="arabicParenR"/>
            </a:pPr>
            <a:r>
              <a:rPr lang="en-US" sz="2800"/>
              <a:t>Transition/Post-transition metal cation or polyatomic cation with anion of a weak acid: compare </a:t>
            </a:r>
            <a:r>
              <a:rPr lang="en-US" sz="2800" i="1"/>
              <a:t>K</a:t>
            </a:r>
            <a:r>
              <a:rPr lang="en-US" sz="2800" i="1" baseline="-25000"/>
              <a:t>a</a:t>
            </a:r>
            <a:r>
              <a:rPr lang="en-US" sz="2800"/>
              <a:t> and </a:t>
            </a:r>
            <a:r>
              <a:rPr lang="en-US" sz="2800" i="1"/>
              <a:t>K</a:t>
            </a:r>
            <a:r>
              <a:rPr lang="en-US" sz="2800" i="1" baseline="-25000"/>
              <a:t>b</a:t>
            </a:r>
            <a:r>
              <a:rPr lang="en-US" sz="2800"/>
              <a:t>; whichever is greater dictates what the salt is.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Different about Water?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772400" cy="2971800"/>
          </a:xfrm>
        </p:spPr>
        <p:txBody>
          <a:bodyPr/>
          <a:lstStyle/>
          <a:p>
            <a:pPr eaLnBrk="1" hangingPunct="1"/>
            <a:r>
              <a:rPr lang="en-US" sz="2800"/>
              <a:t>Water can act as a Brønsted–Lowry base and accept a proton (H</a:t>
            </a:r>
            <a:r>
              <a:rPr lang="en-US" sz="2800" baseline="30000"/>
              <a:t>+</a:t>
            </a:r>
            <a:r>
              <a:rPr lang="en-US" sz="2800"/>
              <a:t>) from an acid, as on the previous slide.</a:t>
            </a:r>
          </a:p>
          <a:p>
            <a:pPr eaLnBrk="1" hangingPunct="1"/>
            <a:r>
              <a:rPr lang="en-US" sz="2800"/>
              <a:t>It can also donate a proton and act as an acid, as is seen below.</a:t>
            </a:r>
          </a:p>
          <a:p>
            <a:pPr eaLnBrk="1" hangingPunct="1"/>
            <a:r>
              <a:rPr lang="en-US" sz="2800"/>
              <a:t>This makes water </a:t>
            </a:r>
            <a:r>
              <a:rPr lang="en-US" sz="2800" b="1"/>
              <a:t>amphiprotic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4648200"/>
            <a:ext cx="6690360" cy="6553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Factors that Affect Acid Strength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/>
              <a:t>H—A bond must be polarized with </a:t>
            </a:r>
            <a:r>
              <a:rPr lang="el-GR" i="1">
                <a:latin typeface="Times New Roman" charset="0"/>
                <a:ea typeface="Times New Roman" charset="0"/>
                <a:cs typeface="Times New Roman" charset="0"/>
              </a:rPr>
              <a:t>δ</a:t>
            </a:r>
            <a:r>
              <a:rPr lang="en-US">
                <a:ea typeface="Times New Roman" charset="0"/>
                <a:cs typeface="Times New Roman" charset="0"/>
              </a:rPr>
              <a:t>+ on the H atom and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l-GR" i="1">
                <a:latin typeface="Times New Roman" charset="0"/>
                <a:ea typeface="Times New Roman" charset="0"/>
                <a:cs typeface="Times New Roman" charset="0"/>
              </a:rPr>
              <a:t>δ</a:t>
            </a:r>
            <a:r>
              <a:rPr lang="en-US">
                <a:ea typeface="Times New Roman" charset="0"/>
                <a:cs typeface="Times New Roman" charset="0"/>
              </a:rPr>
              <a:t>– on the A atom</a:t>
            </a:r>
          </a:p>
          <a:p>
            <a:pPr marL="514350" indent="-514350">
              <a:buFontTx/>
              <a:buAutoNum type="arabicParenR"/>
            </a:pPr>
            <a:r>
              <a:rPr lang="en-US">
                <a:ea typeface="Times New Roman" charset="0"/>
                <a:cs typeface="Times New Roman" charset="0"/>
              </a:rPr>
              <a:t>Bond strength: Weaker bonds can be broken more easily, making the acid stronger.</a:t>
            </a:r>
          </a:p>
          <a:p>
            <a:pPr marL="514350" indent="-514350">
              <a:buFontTx/>
              <a:buAutoNum type="arabicParenR"/>
            </a:pPr>
            <a:r>
              <a:rPr lang="en-US"/>
              <a:t>Stability of A</a:t>
            </a:r>
            <a:r>
              <a:rPr lang="en-US" baseline="40000"/>
              <a:t>–</a:t>
            </a:r>
            <a:r>
              <a:rPr lang="en-US"/>
              <a:t>: More stable anion means stronger acid.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11113" y="23813"/>
            <a:ext cx="9144000" cy="1143000"/>
          </a:xfrm>
        </p:spPr>
        <p:txBody>
          <a:bodyPr/>
          <a:lstStyle/>
          <a:p>
            <a:r>
              <a:rPr lang="en-US"/>
              <a:t>Binary Acids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5181600" cy="5181600"/>
          </a:xfrm>
        </p:spPr>
        <p:txBody>
          <a:bodyPr/>
          <a:lstStyle/>
          <a:p>
            <a:r>
              <a:rPr lang="en-US" dirty="0"/>
              <a:t>Binary acids consist</a:t>
            </a:r>
            <a:r>
              <a:rPr lang="en-US" dirty="0" smtClean="0"/>
              <a:t> of </a:t>
            </a:r>
            <a:br>
              <a:rPr lang="en-US" dirty="0" smtClean="0"/>
            </a:br>
            <a:r>
              <a:rPr lang="en-US" dirty="0" smtClean="0"/>
              <a:t>H </a:t>
            </a:r>
            <a:r>
              <a:rPr lang="en-US" dirty="0"/>
              <a:t>and one other element.</a:t>
            </a:r>
          </a:p>
          <a:p>
            <a:r>
              <a:rPr lang="en-US" dirty="0"/>
              <a:t>Within a group, H—A bond strength is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generally </a:t>
            </a:r>
            <a:r>
              <a:rPr lang="en-US" dirty="0"/>
              <a:t>the most important factor.</a:t>
            </a:r>
          </a:p>
          <a:p>
            <a:r>
              <a:rPr lang="en-US" dirty="0"/>
              <a:t>Within a period, bond polarity is the most important factor to determine acid strength.</a:t>
            </a:r>
          </a:p>
        </p:txBody>
      </p:sp>
      <p:pic>
        <p:nvPicPr>
          <p:cNvPr id="5" name="Picture 4" descr="16_18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4516290" y="2286000"/>
            <a:ext cx="4169896" cy="3352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/>
              <a:t>Oxyacids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15875" y="1143000"/>
            <a:ext cx="3613150" cy="5410200"/>
          </a:xfrm>
        </p:spPr>
        <p:txBody>
          <a:bodyPr/>
          <a:lstStyle/>
          <a:p>
            <a:r>
              <a:rPr lang="en-US" sz="2800" b="1" dirty="0" err="1"/>
              <a:t>Oxyacids</a:t>
            </a:r>
            <a:r>
              <a:rPr lang="en-US" sz="2800" dirty="0"/>
              <a:t> consist of H, O, and one other element, which is a nonmetal.</a:t>
            </a:r>
          </a:p>
          <a:p>
            <a:r>
              <a:rPr lang="en-US" sz="2800" dirty="0"/>
              <a:t>Generally, as the </a:t>
            </a:r>
            <a:r>
              <a:rPr lang="en-US" sz="2800" dirty="0" err="1"/>
              <a:t>electronegativity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of </a:t>
            </a:r>
            <a:r>
              <a:rPr lang="en-US" sz="2800" dirty="0"/>
              <a:t>the nonmetal increases, the acidity increases for acids with the same structure.</a:t>
            </a:r>
          </a:p>
        </p:txBody>
      </p:sp>
      <p:pic>
        <p:nvPicPr>
          <p:cNvPr id="5" name="Picture 4" descr="16_19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796664" y="1143000"/>
            <a:ext cx="4999444" cy="3886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r>
              <a:rPr lang="en-US"/>
              <a:t>Oxyacids with Same</a:t>
            </a:r>
            <a:br>
              <a:rPr lang="en-US"/>
            </a:br>
            <a:r>
              <a:rPr lang="en-US"/>
              <a:t> “Other” Element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2209800"/>
          </a:xfrm>
        </p:spPr>
        <p:txBody>
          <a:bodyPr/>
          <a:lstStyle/>
          <a:p>
            <a:r>
              <a:rPr lang="en-US" sz="2800"/>
              <a:t>If an element can form more than one oxyacid, the oxyacid with more O atoms is more acidic; e.g., sulfuric acid versus sulfurous acid.</a:t>
            </a:r>
          </a:p>
          <a:p>
            <a:r>
              <a:rPr lang="en-US" sz="2800"/>
              <a:t>Another way of saying it: If the oxidation number increases, the acidity increases.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3962400"/>
            <a:ext cx="5715000" cy="196440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0" y="7938"/>
            <a:ext cx="9144000" cy="1143000"/>
          </a:xfrm>
        </p:spPr>
        <p:txBody>
          <a:bodyPr/>
          <a:lstStyle/>
          <a:p>
            <a:r>
              <a:rPr lang="en-US"/>
              <a:t>Carboxylic Acids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58200" cy="3886200"/>
          </a:xfrm>
        </p:spPr>
        <p:txBody>
          <a:bodyPr/>
          <a:lstStyle/>
          <a:p>
            <a:r>
              <a:rPr lang="en-US" b="1"/>
              <a:t>Carboxylic acids</a:t>
            </a:r>
            <a:r>
              <a:rPr lang="en-US"/>
              <a:t> are organic acids containing the —COOH group.</a:t>
            </a:r>
          </a:p>
          <a:p>
            <a:r>
              <a:rPr lang="en-US"/>
              <a:t>Factors contributing to their acidic behavior:</a:t>
            </a:r>
          </a:p>
          <a:p>
            <a:pPr>
              <a:buFont typeface="Wingdings" charset="2"/>
              <a:buChar char="Ø"/>
            </a:pPr>
            <a:r>
              <a:rPr lang="en-US"/>
              <a:t>Other O attached to C draws electron density from O—H bond, increasing polarity.</a:t>
            </a:r>
          </a:p>
          <a:p>
            <a:pPr>
              <a:buFont typeface="Wingdings" charset="2"/>
              <a:buChar char="Ø"/>
            </a:pPr>
            <a:r>
              <a:rPr lang="en-US"/>
              <a:t>Its conjugate base (carboxylate anion) has resonance forms to stabilize the anion.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35"/>
          <a:stretch/>
        </p:blipFill>
        <p:spPr>
          <a:xfrm>
            <a:off x="2666999" y="5410200"/>
            <a:ext cx="4193121" cy="1143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Lewis Acid/Base Chemistry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Lewis acids are electron pair acceptors.</a:t>
            </a:r>
          </a:p>
          <a:p>
            <a:r>
              <a:rPr lang="en-US"/>
              <a:t>Lewis bases are electron pair donors.</a:t>
            </a:r>
          </a:p>
          <a:p>
            <a:r>
              <a:rPr lang="en-US"/>
              <a:t>All Brønsted–Lowry acids and bases are also called Lewis acids and bases.</a:t>
            </a:r>
          </a:p>
          <a:p>
            <a:r>
              <a:rPr lang="en-US"/>
              <a:t>There are compounds which do </a:t>
            </a:r>
            <a:r>
              <a:rPr lang="en-US" i="1"/>
              <a:t>not </a:t>
            </a:r>
            <a:r>
              <a:rPr lang="en-US"/>
              <a:t>meet the Brønsted–Lowry definition which meet the Lewis definition.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Ammonia’s Reaction with H</a:t>
            </a:r>
            <a:r>
              <a:rPr lang="en-US" baseline="30000"/>
              <a:t>+</a:t>
            </a:r>
            <a:r>
              <a:rPr lang="en-US"/>
              <a:t> and BF</a:t>
            </a:r>
            <a:r>
              <a:rPr lang="en-US" baseline="-25000"/>
              <a:t>3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05000"/>
            <a:ext cx="3835400" cy="1231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070350"/>
            <a:ext cx="4311650" cy="18986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8A59-CCF1-4765-9FFA-55BB952DE430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Natural Indicators</a:t>
            </a:r>
          </a:p>
        </p:txBody>
      </p:sp>
      <p:sp>
        <p:nvSpPr>
          <p:cNvPr id="113670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sz="2800" b="1">
                <a:ea typeface="新細明體" panose="02020500000000000000" pitchFamily="18" charset="-120"/>
              </a:rPr>
              <a:t>Red cabbage boiled in water yields dyes that show a variety of colors over the </a:t>
            </a:r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pH </a:t>
            </a:r>
            <a:r>
              <a:rPr lang="en-US" altLang="zh-TW" sz="2800" b="1">
                <a:ea typeface="新細明體" panose="02020500000000000000" pitchFamily="18" charset="-120"/>
              </a:rPr>
              <a:t>range of </a:t>
            </a:r>
            <a:r>
              <a:rPr lang="en-US" altLang="zh-TW" sz="2800" b="1">
                <a:solidFill>
                  <a:srgbClr val="FF000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2800" b="1">
                <a:ea typeface="新細明體" panose="02020500000000000000" pitchFamily="18" charset="-120"/>
              </a:rPr>
              <a:t> through </a:t>
            </a:r>
            <a:r>
              <a:rPr lang="en-US" altLang="zh-TW" sz="2800" b="1">
                <a:solidFill>
                  <a:srgbClr val="339933"/>
                </a:solidFill>
                <a:ea typeface="新細明體" panose="02020500000000000000" pitchFamily="18" charset="-120"/>
              </a:rPr>
              <a:t>14</a:t>
            </a:r>
            <a:r>
              <a:rPr lang="en-US" altLang="zh-TW" sz="2800" b="1">
                <a:ea typeface="新細明體" panose="02020500000000000000" pitchFamily="18" charset="-120"/>
              </a:rPr>
              <a:t>.    </a:t>
            </a:r>
          </a:p>
          <a:p>
            <a:r>
              <a:rPr lang="en-US" altLang="zh-TW" sz="2800" b="1">
                <a:ea typeface="新細明體" panose="02020500000000000000" pitchFamily="18" charset="-120"/>
              </a:rPr>
              <a:t>Shown (left to right) is red cabbage juice solutions of pH </a:t>
            </a:r>
            <a:r>
              <a:rPr lang="en-US" altLang="zh-TW" sz="2800" b="1">
                <a:solidFill>
                  <a:srgbClr val="FF330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2800" b="1">
                <a:ea typeface="新細明體" panose="02020500000000000000" pitchFamily="18" charset="-120"/>
              </a:rPr>
              <a:t>, </a:t>
            </a:r>
            <a:r>
              <a:rPr lang="en-US" altLang="zh-TW" sz="2800" b="1">
                <a:solidFill>
                  <a:schemeClr val="tx2"/>
                </a:solidFill>
                <a:ea typeface="新細明體" panose="02020500000000000000" pitchFamily="18" charset="-120"/>
              </a:rPr>
              <a:t>4</a:t>
            </a:r>
            <a:r>
              <a:rPr lang="en-US" altLang="zh-TW" sz="2800" b="1">
                <a:ea typeface="新細明體" panose="02020500000000000000" pitchFamily="18" charset="-120"/>
              </a:rPr>
              <a:t>, </a:t>
            </a:r>
            <a:r>
              <a:rPr lang="en-US" altLang="zh-TW" sz="2800" b="1">
                <a:solidFill>
                  <a:srgbClr val="00CC00"/>
                </a:solidFill>
                <a:ea typeface="新細明體" panose="02020500000000000000" pitchFamily="18" charset="-120"/>
              </a:rPr>
              <a:t>7</a:t>
            </a:r>
            <a:r>
              <a:rPr lang="en-US" altLang="zh-TW" sz="2800" b="1">
                <a:ea typeface="新細明體" panose="02020500000000000000" pitchFamily="18" charset="-120"/>
              </a:rPr>
              <a:t>, </a:t>
            </a:r>
            <a:r>
              <a:rPr lang="en-US" altLang="zh-TW" sz="2800" b="1">
                <a:solidFill>
                  <a:srgbClr val="006600"/>
                </a:solidFill>
                <a:ea typeface="新細明體" panose="02020500000000000000" pitchFamily="18" charset="-120"/>
              </a:rPr>
              <a:t>10</a:t>
            </a:r>
            <a:r>
              <a:rPr lang="en-US" altLang="zh-TW" sz="2800" b="1">
                <a:ea typeface="新細明體" panose="02020500000000000000" pitchFamily="18" charset="-120"/>
              </a:rPr>
              <a:t>, and </a:t>
            </a:r>
            <a:r>
              <a:rPr lang="en-US" altLang="zh-TW" sz="2800" b="1">
                <a:solidFill>
                  <a:srgbClr val="006600"/>
                </a:solidFill>
                <a:ea typeface="新細明體" panose="02020500000000000000" pitchFamily="18" charset="-120"/>
              </a:rPr>
              <a:t>13</a:t>
            </a:r>
            <a:r>
              <a:rPr lang="en-US" altLang="zh-TW" sz="2800" b="1">
                <a:ea typeface="新細明體" panose="02020500000000000000" pitchFamily="18" charset="-120"/>
              </a:rPr>
              <a:t>. </a:t>
            </a:r>
          </a:p>
        </p:txBody>
      </p:sp>
      <p:pic>
        <p:nvPicPr>
          <p:cNvPr id="113671" name="Picture 7" descr="auto0"/>
          <p:cNvPicPr>
            <a:picLocks noChangeAspect="1" noChangeArrowheads="1"/>
          </p:cNvPicPr>
          <p:nvPr>
            <p:ph type="clipArt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981200"/>
            <a:ext cx="3810000" cy="3810000"/>
          </a:xfrm>
          <a:noFill/>
          <a:ln/>
          <a:extLs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0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6" grpId="0" autoUpdateAnimBg="0"/>
      <p:bldP spid="113670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4ECA392E-BB61-4CD0-A1F9-A8670F03E3E7}" type="slidenum">
              <a:rPr lang="en-US" altLang="en-US"/>
              <a:pPr/>
              <a:t>48</a:t>
            </a:fld>
            <a:endParaRPr lang="en-US" altLang="en-US"/>
          </a:p>
        </p:txBody>
      </p:sp>
      <p:pic>
        <p:nvPicPr>
          <p:cNvPr id="131074" name="Picture 2" descr="auto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6019800" cy="369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1676400" y="457200"/>
            <a:ext cx="59991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en-US" sz="3200"/>
              <a:t>Red cabbage extract in different pH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3641725" y="5454650"/>
            <a:ext cx="31607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en-US" sz="3200"/>
              <a:t>Increase pH -</a:t>
            </a:r>
            <a:r>
              <a:rPr kumimoji="1" lang="en-US" altLang="en-US"/>
              <a:t>-</a:t>
            </a:r>
            <a:r>
              <a:rPr kumimoji="1" lang="en-US" altLang="en-US" sz="3200"/>
              <a:t>---&gt;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2971800" y="6096000"/>
            <a:ext cx="874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Acid</a:t>
            </a: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5867400" y="6096000"/>
            <a:ext cx="1419225" cy="53181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Alkaline</a:t>
            </a:r>
          </a:p>
        </p:txBody>
      </p:sp>
      <p:sp>
        <p:nvSpPr>
          <p:cNvPr id="131079" name="Line 7"/>
          <p:cNvSpPr>
            <a:spLocks noChangeShapeType="1"/>
          </p:cNvSpPr>
          <p:nvPr/>
        </p:nvSpPr>
        <p:spPr bwMode="auto">
          <a:xfrm>
            <a:off x="4114800" y="6400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diamond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0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461" name="Object 5"/>
          <p:cNvGraphicFramePr>
            <a:graphicFrameLocks noChangeAspect="1"/>
          </p:cNvGraphicFramePr>
          <p:nvPr>
            <p:ph idx="1"/>
          </p:nvPr>
        </p:nvGraphicFramePr>
        <p:xfrm>
          <a:off x="971550" y="549275"/>
          <a:ext cx="7488238" cy="251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CS ChemDraw Drawing" r:id="rId3" imgW="4914595" imgH="1653235" progId="ChemDraw.Document.6.0">
                  <p:embed/>
                </p:oleObj>
              </mc:Choice>
              <mc:Fallback>
                <p:oleObj name="CS ChemDraw Drawing" r:id="rId3" imgW="4914595" imgH="1653235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49275"/>
                        <a:ext cx="7488238" cy="251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7464" name="Picture 8" descr="red-cabag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505200"/>
            <a:ext cx="15081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5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Conjugate Acids and Bases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764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/>
              <a:t>The term </a:t>
            </a:r>
            <a:r>
              <a:rPr lang="en-US" sz="2800" b="1"/>
              <a:t>conjugate</a:t>
            </a:r>
            <a:r>
              <a:rPr lang="en-US" sz="2800"/>
              <a:t> means “joined together as a pair.”</a:t>
            </a:r>
          </a:p>
          <a:p>
            <a:pPr eaLnBrk="1" hangingPunct="1"/>
            <a:r>
              <a:rPr lang="en-US" sz="2800"/>
              <a:t>Reactions between acids and bases always yield their conjugate bases and acids.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31898"/>
            <a:ext cx="5814060" cy="249270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/>
          <a:p>
            <a:fld id="{6659F405-51E2-456C-8333-EA01D314F294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17763" name="Text Box 1027"/>
          <p:cNvSpPr txBox="1">
            <a:spLocks noChangeArrowheads="1"/>
          </p:cNvSpPr>
          <p:nvPr/>
        </p:nvSpPr>
        <p:spPr bwMode="auto">
          <a:xfrm>
            <a:off x="1524000" y="304800"/>
            <a:ext cx="668813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/>
              <a:t>Hydrangeas turn red or blue depends on</a:t>
            </a:r>
          </a:p>
          <a:p>
            <a:pPr eaLnBrk="0" hangingPunct="0"/>
            <a:r>
              <a:rPr lang="en-US" altLang="en-US" sz="3200"/>
              <a:t> the acidity of the soil they are grown</a:t>
            </a:r>
          </a:p>
        </p:txBody>
      </p:sp>
      <p:pic>
        <p:nvPicPr>
          <p:cNvPr id="117764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50069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3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Relative Strengths of Acids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Bases</a:t>
            </a:r>
          </a:p>
        </p:txBody>
      </p:sp>
      <p:sp>
        <p:nvSpPr>
          <p:cNvPr id="819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990600"/>
            <a:ext cx="38100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Acids above </a:t>
            </a:r>
            <a:r>
              <a:rPr lang="en-US" sz="2800"/>
              <a:t>the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line </a:t>
            </a:r>
            <a:r>
              <a:rPr lang="en-US" sz="2800" dirty="0"/>
              <a:t>with H</a:t>
            </a:r>
            <a:r>
              <a:rPr lang="en-US" sz="2800" baseline="-25000" dirty="0"/>
              <a:t>2</a:t>
            </a:r>
            <a:r>
              <a:rPr lang="en-US" sz="2800" dirty="0"/>
              <a:t>O as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a </a:t>
            </a:r>
            <a:r>
              <a:rPr lang="en-US" sz="2800" dirty="0"/>
              <a:t>base are </a:t>
            </a:r>
            <a:r>
              <a:rPr lang="en-US" sz="2800" i="1" dirty="0"/>
              <a:t>strong acids</a:t>
            </a:r>
            <a:r>
              <a:rPr lang="en-US" sz="2800" dirty="0"/>
              <a:t>; their conjugate bases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do </a:t>
            </a:r>
            <a:r>
              <a:rPr lang="en-US" sz="2800" i="1" dirty="0"/>
              <a:t>not </a:t>
            </a:r>
            <a:r>
              <a:rPr lang="en-US" sz="2800" dirty="0"/>
              <a:t>act as acids in water.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Bases below the line with H</a:t>
            </a:r>
            <a:r>
              <a:rPr lang="en-US" sz="2800" baseline="-25000" dirty="0"/>
              <a:t>2</a:t>
            </a:r>
            <a:r>
              <a:rPr lang="en-US" sz="2800" dirty="0"/>
              <a:t>O as an acid are </a:t>
            </a:r>
            <a:r>
              <a:rPr lang="en-US" sz="2800" i="1" dirty="0"/>
              <a:t>strong bases</a:t>
            </a:r>
            <a:r>
              <a:rPr lang="en-US" sz="2800" dirty="0"/>
              <a:t>; their </a:t>
            </a:r>
            <a:r>
              <a:rPr lang="en-US" sz="2800"/>
              <a:t>conjugate 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acids </a:t>
            </a:r>
            <a:r>
              <a:rPr lang="en-US" sz="2800" dirty="0"/>
              <a:t>do </a:t>
            </a:r>
            <a:r>
              <a:rPr lang="en-US" sz="2800" i="1" dirty="0"/>
              <a:t>not </a:t>
            </a:r>
            <a:r>
              <a:rPr lang="en-US" sz="2800" dirty="0"/>
              <a:t>act as acids in water.</a:t>
            </a:r>
          </a:p>
        </p:txBody>
      </p:sp>
      <p:sp>
        <p:nvSpPr>
          <p:cNvPr id="8197" name="TextBox 1"/>
          <p:cNvSpPr txBox="1">
            <a:spLocks noChangeArrowheads="1"/>
          </p:cNvSpPr>
          <p:nvPr/>
        </p:nvSpPr>
        <p:spPr bwMode="auto">
          <a:xfrm>
            <a:off x="3768725" y="4724400"/>
            <a:ext cx="52228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FontTx/>
              <a:buChar char="•"/>
            </a:pPr>
            <a:r>
              <a:rPr lang="en-US" sz="2800"/>
              <a:t>The substances between the lines with H</a:t>
            </a:r>
            <a:r>
              <a:rPr lang="en-US" sz="2800" baseline="-25000"/>
              <a:t>2</a:t>
            </a:r>
            <a:r>
              <a:rPr lang="en-US" sz="2800"/>
              <a:t>O are conjugate acid–base pairs in water.</a:t>
            </a:r>
          </a:p>
        </p:txBody>
      </p:sp>
      <p:pic>
        <p:nvPicPr>
          <p:cNvPr id="6" name="Picture 5" descr="16_04_Figure.jpg"/>
          <p:cNvPicPr>
            <a:picLocks noChangeAspect="1"/>
          </p:cNvPicPr>
          <p:nvPr/>
        </p:nvPicPr>
        <p:blipFill>
          <a:blip r:embed="rId3"/>
          <a:srcRect b="2446"/>
          <a:stretch>
            <a:fillRect/>
          </a:stretch>
        </p:blipFill>
        <p:spPr>
          <a:xfrm>
            <a:off x="3810000" y="1371600"/>
            <a:ext cx="5206222" cy="33375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Acid and Base Strength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295400"/>
            <a:ext cx="9067800" cy="4724400"/>
          </a:xfrm>
        </p:spPr>
        <p:txBody>
          <a:bodyPr/>
          <a:lstStyle/>
          <a:p>
            <a:pPr eaLnBrk="1" hangingPunct="1"/>
            <a:r>
              <a:rPr lang="en-US" sz="2800" i="1"/>
              <a:t>In every acid–base reaction, equilibrium favors transfer of the proton from the stronger acid to the stronger base to form the weaker acid and the weaker base.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HCl(</a:t>
            </a:r>
            <a:r>
              <a:rPr lang="en-US" sz="2800" i="1"/>
              <a:t>aq</a:t>
            </a:r>
            <a:r>
              <a:rPr lang="en-US" sz="2800"/>
              <a:t>) + H</a:t>
            </a:r>
            <a:r>
              <a:rPr lang="en-US" sz="2800" baseline="-25000"/>
              <a:t>2</a:t>
            </a:r>
            <a:r>
              <a:rPr lang="en-US" sz="2800"/>
              <a:t>O(</a:t>
            </a:r>
            <a:r>
              <a:rPr lang="en-US" sz="2800" i="1"/>
              <a:t>l</a:t>
            </a:r>
            <a:r>
              <a:rPr lang="en-US" sz="2800"/>
              <a:t>)  </a:t>
            </a:r>
            <a:r>
              <a:rPr lang="en-US" sz="2800">
                <a:ea typeface="Arial" charset="0"/>
                <a:cs typeface="Arial" charset="0"/>
              </a:rPr>
              <a:t>→</a:t>
            </a:r>
            <a:r>
              <a:rPr lang="en-US" sz="2800"/>
              <a:t>  </a:t>
            </a:r>
            <a:r>
              <a:rPr lang="en-US" sz="2800">
                <a:sym typeface="Symbol" charset="2"/>
              </a:rPr>
              <a:t>H</a:t>
            </a:r>
            <a:r>
              <a:rPr lang="en-US" sz="2800" baseline="-25000">
                <a:sym typeface="Symbol" charset="2"/>
              </a:rPr>
              <a:t>3</a:t>
            </a:r>
            <a:r>
              <a:rPr lang="en-US" sz="2800">
                <a:sym typeface="Symbol" charset="2"/>
              </a:rPr>
              <a:t>O</a:t>
            </a:r>
            <a:r>
              <a:rPr lang="en-US" sz="2800" baseline="30000">
                <a:sym typeface="Symbol" charset="2"/>
              </a:rPr>
              <a:t>+</a:t>
            </a:r>
            <a:r>
              <a:rPr lang="en-US" sz="2800">
                <a:sym typeface="Symbol" charset="2"/>
              </a:rPr>
              <a:t>(</a:t>
            </a:r>
            <a:r>
              <a:rPr lang="en-US" sz="2800" i="1">
                <a:sym typeface="Symbol" charset="2"/>
              </a:rPr>
              <a:t>aq</a:t>
            </a:r>
            <a:r>
              <a:rPr lang="en-US" sz="2800">
                <a:sym typeface="Symbol" charset="2"/>
              </a:rPr>
              <a:t>) + Cl</a:t>
            </a:r>
            <a:r>
              <a:rPr lang="en-US" sz="2800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sz="2800">
                <a:sym typeface="Symbol" charset="2"/>
              </a:rPr>
              <a:t>(</a:t>
            </a:r>
            <a:r>
              <a:rPr lang="en-US" sz="2800" i="1">
                <a:sym typeface="Symbol" charset="2"/>
              </a:rPr>
              <a:t>aq</a:t>
            </a:r>
            <a:r>
              <a:rPr lang="en-US" sz="2800">
                <a:sym typeface="Symbol" charset="2"/>
              </a:rPr>
              <a:t>)</a:t>
            </a:r>
            <a:endParaRPr lang="en-US"/>
          </a:p>
          <a:p>
            <a:pPr eaLnBrk="1" hangingPunct="1">
              <a:buFont typeface="Wingdings" charset="2"/>
              <a:buChar char="Ø"/>
            </a:pPr>
            <a:r>
              <a:rPr lang="en-US" sz="2800"/>
              <a:t>H</a:t>
            </a:r>
            <a:r>
              <a:rPr lang="en-US" sz="2800" baseline="-25000"/>
              <a:t>2</a:t>
            </a:r>
            <a:r>
              <a:rPr lang="en-US" sz="2800"/>
              <a:t>O is a much stronger base than Cl</a:t>
            </a:r>
            <a:r>
              <a:rPr lang="en-US" sz="2800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sz="2800"/>
              <a:t>, so the equilibrium lies far to the right (</a:t>
            </a:r>
            <a:r>
              <a:rPr lang="en-US" sz="2800" i="1"/>
              <a:t>K </a:t>
            </a:r>
            <a:r>
              <a:rPr lang="en-US" sz="2800"/>
              <a:t>&gt;&gt; 1).</a:t>
            </a:r>
          </a:p>
          <a:p>
            <a:pPr eaLnBrk="1" hangingPunct="1">
              <a:buFont typeface="Wingdings" charset="2"/>
              <a:buChar char="v"/>
            </a:pPr>
            <a:r>
              <a:rPr lang="en-US" sz="2800"/>
              <a:t>CH</a:t>
            </a:r>
            <a:r>
              <a:rPr lang="en-US" sz="2800" baseline="-25000"/>
              <a:t>3</a:t>
            </a:r>
            <a:r>
              <a:rPr lang="en-US" sz="2800"/>
              <a:t>COOH(</a:t>
            </a:r>
            <a:r>
              <a:rPr lang="en-US" sz="2800" i="1"/>
              <a:t>aq</a:t>
            </a:r>
            <a:r>
              <a:rPr lang="en-US" sz="2800"/>
              <a:t>) + H</a:t>
            </a:r>
            <a:r>
              <a:rPr lang="en-US" sz="2800" baseline="-25000"/>
              <a:t>2</a:t>
            </a:r>
            <a:r>
              <a:rPr lang="en-US" sz="2800"/>
              <a:t>O(</a:t>
            </a:r>
            <a:r>
              <a:rPr lang="en-US" sz="2800" i="1"/>
              <a:t>l</a:t>
            </a:r>
            <a:r>
              <a:rPr lang="en-US" sz="2800"/>
              <a:t>) ⇌ </a:t>
            </a:r>
            <a:r>
              <a:rPr lang="en-US" sz="2800">
                <a:sym typeface="Symbol" charset="2"/>
              </a:rPr>
              <a:t>H</a:t>
            </a:r>
            <a:r>
              <a:rPr lang="en-US" sz="2800" baseline="-25000">
                <a:sym typeface="Symbol" charset="2"/>
              </a:rPr>
              <a:t>3</a:t>
            </a:r>
            <a:r>
              <a:rPr lang="en-US" sz="2800">
                <a:sym typeface="Symbol" charset="2"/>
              </a:rPr>
              <a:t>O</a:t>
            </a:r>
            <a:r>
              <a:rPr lang="en-US" sz="2800" baseline="30000">
                <a:sym typeface="Symbol" charset="2"/>
              </a:rPr>
              <a:t>+</a:t>
            </a:r>
            <a:r>
              <a:rPr lang="en-US" sz="2800">
                <a:sym typeface="Symbol" charset="2"/>
              </a:rPr>
              <a:t>(</a:t>
            </a:r>
            <a:r>
              <a:rPr lang="en-US" sz="2800" i="1">
                <a:sym typeface="Symbol" charset="2"/>
              </a:rPr>
              <a:t>aq</a:t>
            </a:r>
            <a:r>
              <a:rPr lang="en-US" sz="2800">
                <a:sym typeface="Symbol" charset="2"/>
              </a:rPr>
              <a:t>) + CH</a:t>
            </a:r>
            <a:r>
              <a:rPr lang="en-US" sz="2800" baseline="-25000">
                <a:sym typeface="Symbol" charset="2"/>
              </a:rPr>
              <a:t>3</a:t>
            </a:r>
            <a:r>
              <a:rPr lang="en-US" sz="2800">
                <a:sym typeface="Symbol" charset="2"/>
              </a:rPr>
              <a:t>COO</a:t>
            </a:r>
            <a:r>
              <a:rPr lang="en-US" sz="2800" baseline="30000">
                <a:sym typeface="Symbol" charset="2"/>
              </a:rPr>
              <a:t>–</a:t>
            </a:r>
            <a:r>
              <a:rPr lang="en-US" sz="2800">
                <a:sym typeface="Symbol" charset="2"/>
              </a:rPr>
              <a:t>(</a:t>
            </a:r>
            <a:r>
              <a:rPr lang="en-US" sz="2800" i="1">
                <a:sym typeface="Symbol" charset="2"/>
              </a:rPr>
              <a:t>aq</a:t>
            </a:r>
            <a:r>
              <a:rPr lang="en-US" sz="2800">
                <a:sym typeface="Symbol" charset="2"/>
              </a:rPr>
              <a:t>)</a:t>
            </a:r>
          </a:p>
          <a:p>
            <a:pPr eaLnBrk="1" hangingPunct="1">
              <a:buFont typeface="Wingdings" charset="2"/>
              <a:buChar char="v"/>
            </a:pPr>
            <a:r>
              <a:rPr lang="en-US" sz="2800"/>
              <a:t>Acetate is a stronger base than H</a:t>
            </a:r>
            <a:r>
              <a:rPr lang="en-US" sz="2800" baseline="-25000"/>
              <a:t>2</a:t>
            </a:r>
            <a:r>
              <a:rPr lang="en-US" sz="2800"/>
              <a:t>O, so the equilibrium favors the left side (</a:t>
            </a:r>
            <a:r>
              <a:rPr lang="en-US" sz="2800" i="1"/>
              <a:t>K &lt; </a:t>
            </a:r>
            <a:r>
              <a:rPr lang="en-US" sz="2800"/>
              <a:t>1).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Autoionization of Water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/>
              <a:t>Water is amphoteric.</a:t>
            </a:r>
          </a:p>
          <a:p>
            <a:pPr eaLnBrk="1" hangingPunct="1"/>
            <a:r>
              <a:rPr lang="en-US" sz="2800"/>
              <a:t>In pure water, a few molecules act as bases and a few act as acids.</a:t>
            </a:r>
          </a:p>
          <a:p>
            <a:pPr eaLnBrk="1" hangingPunct="1"/>
            <a:r>
              <a:rPr lang="en-US" sz="2800"/>
              <a:t>This is referred to as </a:t>
            </a:r>
            <a:r>
              <a:rPr lang="en-US" sz="2800" b="1"/>
              <a:t>autoionization</a:t>
            </a:r>
            <a:r>
              <a:rPr lang="en-US" sz="280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18" y="3581400"/>
            <a:ext cx="5476164" cy="2743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Ion Product Constant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77200" cy="4038600"/>
          </a:xfrm>
        </p:spPr>
        <p:txBody>
          <a:bodyPr/>
          <a:lstStyle/>
          <a:p>
            <a:pPr eaLnBrk="1" hangingPunct="1"/>
            <a:r>
              <a:rPr lang="en-US"/>
              <a:t>The equilibrium expression for this process is</a:t>
            </a:r>
          </a:p>
          <a:p>
            <a:pPr algn="ctr" eaLnBrk="1" hangingPunct="1">
              <a:buFontTx/>
              <a:buNone/>
            </a:pPr>
            <a:r>
              <a:rPr lang="en-US" i="1"/>
              <a:t>K</a:t>
            </a:r>
            <a:r>
              <a:rPr lang="en-US" i="1" baseline="-25000"/>
              <a:t>c</a:t>
            </a:r>
            <a:r>
              <a:rPr lang="en-US"/>
              <a:t> = [H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][OH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/>
              <a:t>]</a:t>
            </a:r>
          </a:p>
          <a:p>
            <a:pPr algn="ctr" eaLnBrk="1" hangingPunct="1">
              <a:lnSpc>
                <a:spcPct val="10000"/>
              </a:lnSpc>
              <a:buFontTx/>
              <a:buNone/>
            </a:pPr>
            <a:endParaRPr lang="en-US"/>
          </a:p>
          <a:p>
            <a:pPr eaLnBrk="1" hangingPunct="1"/>
            <a:r>
              <a:rPr lang="en-US"/>
              <a:t>This special equilibrium constant is referred to as the </a:t>
            </a:r>
            <a:r>
              <a:rPr lang="en-US" b="1"/>
              <a:t>ion product constant</a:t>
            </a:r>
            <a:r>
              <a:rPr lang="en-US"/>
              <a:t> for water, </a:t>
            </a:r>
            <a:r>
              <a:rPr lang="en-US" i="1"/>
              <a:t>K</a:t>
            </a:r>
            <a:r>
              <a:rPr lang="en-US" i="1" baseline="-25000"/>
              <a:t>w</a:t>
            </a:r>
            <a:r>
              <a:rPr lang="en-US"/>
              <a:t>.</a:t>
            </a:r>
          </a:p>
          <a:p>
            <a:pPr eaLnBrk="1" hangingPunct="1"/>
            <a:r>
              <a:rPr lang="en-US"/>
              <a:t>At 25 </a:t>
            </a:r>
            <a:r>
              <a:rPr lang="en-US" smtClean="0">
                <a:latin typeface="Arial"/>
                <a:cs typeface="Arial"/>
                <a:sym typeface="Symbol" charset="2"/>
              </a:rPr>
              <a:t>°</a:t>
            </a:r>
            <a:r>
              <a:rPr lang="en-US" smtClean="0">
                <a:sym typeface="Symbol" charset="2"/>
              </a:rPr>
              <a:t>C</a:t>
            </a:r>
            <a:r>
              <a:rPr lang="en-US">
                <a:sym typeface="Symbol" charset="2"/>
              </a:rPr>
              <a:t>, </a:t>
            </a:r>
            <a:r>
              <a:rPr lang="en-US" i="1">
                <a:sym typeface="Symbol" charset="2"/>
              </a:rPr>
              <a:t>K</a:t>
            </a:r>
            <a:r>
              <a:rPr lang="en-US" i="1" baseline="-25000">
                <a:sym typeface="Symbol" charset="2"/>
              </a:rPr>
              <a:t>w</a:t>
            </a:r>
            <a:r>
              <a:rPr lang="en-US">
                <a:sym typeface="Symbol" charset="2"/>
              </a:rPr>
              <a:t> = 1.0  10</a:t>
            </a:r>
            <a:r>
              <a:rPr lang="en-US" baseline="30000">
                <a:ea typeface="Arial" charset="0"/>
                <a:cs typeface="Arial" charset="0"/>
                <a:sym typeface="Symbol" charset="2"/>
              </a:rPr>
              <a:t></a:t>
            </a:r>
            <a:r>
              <a:rPr lang="en-US" baseline="30000">
                <a:sym typeface="Symbol" charset="2"/>
              </a:rPr>
              <a:t>14</a:t>
            </a: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3753</TotalTime>
  <Words>2266</Words>
  <Application>Microsoft Office PowerPoint</Application>
  <PresentationFormat>On-screen Show (4:3)</PresentationFormat>
  <Paragraphs>315</Paragraphs>
  <Slides>50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MS PGothic</vt:lpstr>
      <vt:lpstr>新細明體</vt:lpstr>
      <vt:lpstr>Arial</vt:lpstr>
      <vt:lpstr>Calibri</vt:lpstr>
      <vt:lpstr>Symbol</vt:lpstr>
      <vt:lpstr>Times New Roman</vt:lpstr>
      <vt:lpstr>Wingdings</vt:lpstr>
      <vt:lpstr>Blank Presentation</vt:lpstr>
      <vt:lpstr>1_Blank Presentation</vt:lpstr>
      <vt:lpstr>CS ChemDraw Drawing</vt:lpstr>
      <vt:lpstr>PowerPoint Presentation</vt:lpstr>
      <vt:lpstr>Some Definitions</vt:lpstr>
      <vt:lpstr>Brønsted–Lowry Acid and Base</vt:lpstr>
      <vt:lpstr>What Is Different about Water?</vt:lpstr>
      <vt:lpstr>Conjugate Acids and Bases</vt:lpstr>
      <vt:lpstr>Relative Strengths of Acids  and Bases</vt:lpstr>
      <vt:lpstr>Acid and Base Strength</vt:lpstr>
      <vt:lpstr>Autoionization of Water</vt:lpstr>
      <vt:lpstr>Ion Product Constant</vt:lpstr>
      <vt:lpstr>Aqueous Solutions Can Be Acidic, Basic, or Neutral</vt:lpstr>
      <vt:lpstr>pH</vt:lpstr>
      <vt:lpstr>Other “p” Scales</vt:lpstr>
      <vt:lpstr>Relating pH and pOH</vt:lpstr>
      <vt:lpstr>How Do We Measure pH?</vt:lpstr>
      <vt:lpstr>Strong Acids</vt:lpstr>
      <vt:lpstr>Strong Bases</vt:lpstr>
      <vt:lpstr> Weak Acids</vt:lpstr>
      <vt:lpstr>Comparing Strong and Weak Acids</vt:lpstr>
      <vt:lpstr>Acid Strengths</vt:lpstr>
      <vt:lpstr>Calculating Ka from the pH</vt:lpstr>
      <vt:lpstr>Calculating Ka from pH</vt:lpstr>
      <vt:lpstr>Calculating Ka from pH</vt:lpstr>
      <vt:lpstr>Calculating Percent Ionization</vt:lpstr>
      <vt:lpstr>Method to Follow to Calculate pH Using Ka</vt:lpstr>
      <vt:lpstr>Example</vt:lpstr>
      <vt:lpstr>Example (concluded)</vt:lpstr>
      <vt:lpstr>Strong vs. Weak Acids— Another Comparison</vt:lpstr>
      <vt:lpstr>Polyprotic Acids</vt:lpstr>
      <vt:lpstr>Weak Bases</vt:lpstr>
      <vt:lpstr>Base Dissociation Constants</vt:lpstr>
      <vt:lpstr>Example</vt:lpstr>
      <vt:lpstr>Example (completed)</vt:lpstr>
      <vt:lpstr>Types of Weak Bases</vt:lpstr>
      <vt:lpstr>Relationship between Ka and Kb</vt:lpstr>
      <vt:lpstr>Acid–Base Properties of Salts</vt:lpstr>
      <vt:lpstr>Anions</vt:lpstr>
      <vt:lpstr>Cations</vt:lpstr>
      <vt:lpstr>Hydrated Cations</vt:lpstr>
      <vt:lpstr>Salt Solutions— Acidic, Basic, or Neutral?</vt:lpstr>
      <vt:lpstr>Factors that Affect Acid Strength</vt:lpstr>
      <vt:lpstr>Binary Acids</vt:lpstr>
      <vt:lpstr>Oxyacids</vt:lpstr>
      <vt:lpstr>Oxyacids with Same  “Other” Element</vt:lpstr>
      <vt:lpstr>Carboxylic Acids</vt:lpstr>
      <vt:lpstr>Lewis Acid/Base Chemistry</vt:lpstr>
      <vt:lpstr>Comparing Ammonia’s Reaction with H+ and BF3</vt:lpstr>
      <vt:lpstr>Natural Indicators</vt:lpstr>
      <vt:lpstr>PowerPoint Presentation</vt:lpstr>
      <vt:lpstr>PowerPoint Presentation</vt:lpstr>
      <vt:lpstr>PowerPoint Presentation</vt:lpstr>
    </vt:vector>
  </TitlesOfParts>
  <Company>John Bookstaver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15 Acids and Bases</dc:title>
  <dc:creator>John Bookstaver</dc:creator>
  <cp:lastModifiedBy>梁永波</cp:lastModifiedBy>
  <cp:revision>326</cp:revision>
  <dcterms:created xsi:type="dcterms:W3CDTF">2014-02-17T01:45:58Z</dcterms:created>
  <dcterms:modified xsi:type="dcterms:W3CDTF">2016-11-16T05:20:12Z</dcterms:modified>
</cp:coreProperties>
</file>